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3">
  <p:sldMasterIdLst>
    <p:sldMasterId id="2147483660" r:id="rId1"/>
  </p:sldMasterIdLst>
  <p:notesMasterIdLst>
    <p:notesMasterId r:id="rId47"/>
  </p:notesMasterIdLst>
  <p:sldIdLst>
    <p:sldId id="256" r:id="rId2"/>
    <p:sldId id="258" r:id="rId3"/>
    <p:sldId id="269" r:id="rId4"/>
    <p:sldId id="470" r:id="rId5"/>
    <p:sldId id="473" r:id="rId6"/>
    <p:sldId id="485" r:id="rId7"/>
    <p:sldId id="462" r:id="rId8"/>
    <p:sldId id="486" r:id="rId9"/>
    <p:sldId id="464" r:id="rId10"/>
    <p:sldId id="487" r:id="rId11"/>
    <p:sldId id="465" r:id="rId12"/>
    <p:sldId id="466" r:id="rId13"/>
    <p:sldId id="286" r:id="rId14"/>
    <p:sldId id="287" r:id="rId15"/>
    <p:sldId id="288" r:id="rId16"/>
    <p:sldId id="289" r:id="rId17"/>
    <p:sldId id="290" r:id="rId18"/>
    <p:sldId id="291" r:id="rId19"/>
    <p:sldId id="292" r:id="rId20"/>
    <p:sldId id="293" r:id="rId21"/>
    <p:sldId id="294" r:id="rId22"/>
    <p:sldId id="295" r:id="rId23"/>
    <p:sldId id="474" r:id="rId24"/>
    <p:sldId id="402" r:id="rId25"/>
    <p:sldId id="403" r:id="rId26"/>
    <p:sldId id="404" r:id="rId27"/>
    <p:sldId id="405" r:id="rId28"/>
    <p:sldId id="461" r:id="rId29"/>
    <p:sldId id="406" r:id="rId30"/>
    <p:sldId id="475" r:id="rId31"/>
    <p:sldId id="476" r:id="rId32"/>
    <p:sldId id="478" r:id="rId33"/>
    <p:sldId id="479" r:id="rId34"/>
    <p:sldId id="477" r:id="rId35"/>
    <p:sldId id="480" r:id="rId36"/>
    <p:sldId id="467" r:id="rId37"/>
    <p:sldId id="267" r:id="rId38"/>
    <p:sldId id="481" r:id="rId39"/>
    <p:sldId id="482" r:id="rId40"/>
    <p:sldId id="483" r:id="rId41"/>
    <p:sldId id="484" r:id="rId42"/>
    <p:sldId id="468" r:id="rId43"/>
    <p:sldId id="469" r:id="rId44"/>
    <p:sldId id="471" r:id="rId45"/>
    <p:sldId id="472" r:id="rId46"/>
  </p:sldIdLst>
  <p:sldSz cx="9144000" cy="6858000" type="screen4x3"/>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480" autoAdjust="0"/>
    <p:restoredTop sz="79252"/>
  </p:normalViewPr>
  <p:slideViewPr>
    <p:cSldViewPr snapToGrid="0">
      <p:cViewPr varScale="1">
        <p:scale>
          <a:sx n="86" d="100"/>
          <a:sy n="86" d="100"/>
        </p:scale>
        <p:origin x="216" y="7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98134B-60A1-4F26-A7CB-8467F9F97642}" type="doc">
      <dgm:prSet loTypeId="urn:microsoft.com/office/officeart/2008/layout/VerticalCurvedList" loCatId="list" qsTypeId="urn:microsoft.com/office/officeart/2005/8/quickstyle/simple2" qsCatId="simple" csTypeId="urn:microsoft.com/office/officeart/2005/8/colors/colorful1" csCatId="colorful" phldr="1"/>
      <dgm:spPr/>
      <dgm:t>
        <a:bodyPr/>
        <a:lstStyle/>
        <a:p>
          <a:endParaRPr lang="en-US"/>
        </a:p>
      </dgm:t>
    </dgm:pt>
    <dgm:pt modelId="{5343F06D-5950-4BA4-89F3-CC5F904F7977}">
      <dgm:prSet phldrT="[Text]"/>
      <dgm:spPr/>
      <dgm:t>
        <a:bodyPr/>
        <a:lstStyle/>
        <a:p>
          <a:r>
            <a:rPr lang="vi-VN" dirty="0">
              <a:latin typeface="Times New Roman" panose="02020603050405020304" pitchFamily="18" charset="0"/>
              <a:cs typeface="Times New Roman" panose="02020603050405020304" pitchFamily="18" charset="0"/>
            </a:rPr>
            <a:t>Giới thiệu bài toán</a:t>
          </a:r>
        </a:p>
      </dgm:t>
    </dgm:pt>
    <dgm:pt modelId="{6C362217-FF26-4B51-BCBF-E58BA3601B09}" type="parTrans" cxnId="{7C0DB791-9BE2-4019-8CBB-B051DC0BA2DC}">
      <dgm:prSet/>
      <dgm:spPr/>
      <dgm:t>
        <a:bodyPr/>
        <a:lstStyle/>
        <a:p>
          <a:endParaRPr lang="en-US"/>
        </a:p>
      </dgm:t>
    </dgm:pt>
    <dgm:pt modelId="{5C1B2FC4-E6B5-4B1C-A4BE-98C901F8417D}" type="sibTrans" cxnId="{7C0DB791-9BE2-4019-8CBB-B051DC0BA2DC}">
      <dgm:prSet/>
      <dgm:spPr/>
      <dgm:t>
        <a:bodyPr/>
        <a:lstStyle/>
        <a:p>
          <a:endParaRPr lang="en-US"/>
        </a:p>
      </dgm:t>
    </dgm:pt>
    <dgm:pt modelId="{27BFC98D-CE3F-4D2A-91A0-EC381967408E}">
      <dgm:prSet phldrT="[Text]"/>
      <dgm:spPr/>
      <dgm:t>
        <a:bodyPr/>
        <a:lstStyle/>
        <a:p>
          <a:r>
            <a:rPr lang="en-US" dirty="0" err="1">
              <a:latin typeface="Times New Roman"/>
              <a:cs typeface="Times New Roman"/>
            </a:rPr>
            <a:t>Mô</a:t>
          </a:r>
          <a:r>
            <a:rPr lang="en-US" dirty="0">
              <a:latin typeface="Times New Roman"/>
              <a:cs typeface="Times New Roman"/>
            </a:rPr>
            <a:t> </a:t>
          </a:r>
          <a:r>
            <a:rPr lang="en-US" dirty="0" err="1">
              <a:latin typeface="Times New Roman"/>
              <a:cs typeface="Times New Roman"/>
            </a:rPr>
            <a:t>hình</a:t>
          </a:r>
          <a:r>
            <a:rPr lang="en-US" dirty="0">
              <a:latin typeface="Times New Roman"/>
              <a:cs typeface="Times New Roman"/>
            </a:rPr>
            <a:t> </a:t>
          </a:r>
          <a:r>
            <a:rPr lang="en-US" dirty="0" err="1">
              <a:latin typeface="Times New Roman"/>
              <a:cs typeface="Times New Roman"/>
            </a:rPr>
            <a:t>áp</a:t>
          </a:r>
          <a:r>
            <a:rPr lang="en-US" dirty="0">
              <a:latin typeface="Times New Roman"/>
              <a:cs typeface="Times New Roman"/>
            </a:rPr>
            <a:t> </a:t>
          </a:r>
          <a:r>
            <a:rPr lang="en-US" dirty="0" err="1">
              <a:latin typeface="Times New Roman"/>
              <a:cs typeface="Times New Roman"/>
            </a:rPr>
            <a:t>dụng</a:t>
          </a:r>
          <a:endParaRPr lang="en-US" dirty="0">
            <a:latin typeface="Times New Roman" panose="02020603050405020304" pitchFamily="18" charset="0"/>
            <a:cs typeface="Times New Roman" panose="02020603050405020304" pitchFamily="18" charset="0"/>
          </a:endParaRPr>
        </a:p>
      </dgm:t>
    </dgm:pt>
    <dgm:pt modelId="{C2438D82-2C38-49F7-BCB1-EC1CF05D38A3}" type="parTrans" cxnId="{9C693D03-C220-4C83-8E2F-5E0F0FAAFF93}">
      <dgm:prSet/>
      <dgm:spPr/>
      <dgm:t>
        <a:bodyPr/>
        <a:lstStyle/>
        <a:p>
          <a:endParaRPr lang="en-US"/>
        </a:p>
      </dgm:t>
    </dgm:pt>
    <dgm:pt modelId="{A1F37F77-AC5B-4782-A3F0-4629DABC2B69}" type="sibTrans" cxnId="{9C693D03-C220-4C83-8E2F-5E0F0FAAFF93}">
      <dgm:prSet/>
      <dgm:spPr/>
      <dgm:t>
        <a:bodyPr/>
        <a:lstStyle/>
        <a:p>
          <a:endParaRPr lang="en-US"/>
        </a:p>
      </dgm:t>
    </dgm:pt>
    <dgm:pt modelId="{7B1179A4-16E8-42F9-817C-F349778253EB}">
      <dgm:prSet phldrT="[Text]"/>
      <dgm:spPr/>
      <dgm:t>
        <a:bodyPr/>
        <a:lstStyle/>
        <a:p>
          <a:r>
            <a:rPr lang="vi-VN" dirty="0">
              <a:latin typeface="Times New Roman"/>
              <a:cs typeface="Times New Roman"/>
            </a:rPr>
            <a:t>Kết luận và hướng phát triển</a:t>
          </a:r>
        </a:p>
      </dgm:t>
    </dgm:pt>
    <dgm:pt modelId="{F7157E32-1136-43A9-A238-60ABCD5BFB1B}" type="parTrans" cxnId="{135C9A01-CB40-461B-966D-19EB7B0BA48B}">
      <dgm:prSet/>
      <dgm:spPr/>
      <dgm:t>
        <a:bodyPr/>
        <a:lstStyle/>
        <a:p>
          <a:endParaRPr lang="en-US"/>
        </a:p>
      </dgm:t>
    </dgm:pt>
    <dgm:pt modelId="{DADB7EF3-A3A4-4026-B15D-0B4C6333E0E2}" type="sibTrans" cxnId="{135C9A01-CB40-461B-966D-19EB7B0BA48B}">
      <dgm:prSet/>
      <dgm:spPr/>
      <dgm:t>
        <a:bodyPr/>
        <a:lstStyle/>
        <a:p>
          <a:endParaRPr lang="en-US"/>
        </a:p>
      </dgm:t>
    </dgm:pt>
    <dgm:pt modelId="{3427D751-EDEB-0C4D-B794-4D22F8B74233}">
      <dgm:prSet/>
      <dgm:spPr/>
      <dgm:t>
        <a:bodyPr/>
        <a:lstStyle/>
        <a:p>
          <a:r>
            <a:rPr lang="en-US" dirty="0" err="1">
              <a:latin typeface="Times New Roman" panose="02020603050405020304" pitchFamily="18" charset="0"/>
              <a:cs typeface="Times New Roman" panose="02020603050405020304" pitchFamily="18" charset="0"/>
            </a:rPr>
            <a:t>Cơ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thuyết</a:t>
          </a:r>
          <a:endParaRPr lang="en-US" dirty="0">
            <a:latin typeface="Times New Roman" panose="02020603050405020304" pitchFamily="18" charset="0"/>
            <a:cs typeface="Times New Roman" panose="02020603050405020304" pitchFamily="18" charset="0"/>
          </a:endParaRPr>
        </a:p>
      </dgm:t>
    </dgm:pt>
    <dgm:pt modelId="{5F1864BE-D330-4E47-8914-FED35E222DA2}" type="parTrans" cxnId="{9CCA2279-5A99-C148-98B8-00633B34D69C}">
      <dgm:prSet/>
      <dgm:spPr/>
      <dgm:t>
        <a:bodyPr/>
        <a:lstStyle/>
        <a:p>
          <a:endParaRPr lang="en-US"/>
        </a:p>
      </dgm:t>
    </dgm:pt>
    <dgm:pt modelId="{88980DA1-478F-C74B-ABA8-8AA3F714E403}" type="sibTrans" cxnId="{9CCA2279-5A99-C148-98B8-00633B34D69C}">
      <dgm:prSet/>
      <dgm:spPr/>
      <dgm:t>
        <a:bodyPr/>
        <a:lstStyle/>
        <a:p>
          <a:endParaRPr lang="en-US"/>
        </a:p>
      </dgm:t>
    </dgm:pt>
    <dgm:pt modelId="{2191C5FF-C01D-934F-ABD2-B2A251F937B3}">
      <dgm:prSet/>
      <dgm:spPr/>
      <dgm:t>
        <a:bodyPr/>
        <a:lstStyle/>
        <a:p>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nghiệm</a:t>
          </a:r>
          <a:endParaRPr lang="en-US" dirty="0">
            <a:latin typeface="Times New Roman" panose="02020603050405020304" pitchFamily="18" charset="0"/>
            <a:cs typeface="Times New Roman" panose="02020603050405020304" pitchFamily="18" charset="0"/>
          </a:endParaRPr>
        </a:p>
      </dgm:t>
    </dgm:pt>
    <dgm:pt modelId="{B49B2047-8ABA-1B4F-9D41-E98F11CCB35C}" type="parTrans" cxnId="{A4479750-3AA1-5C48-9C5E-78BAA7FB45D8}">
      <dgm:prSet/>
      <dgm:spPr/>
      <dgm:t>
        <a:bodyPr/>
        <a:lstStyle/>
        <a:p>
          <a:endParaRPr lang="en-US"/>
        </a:p>
      </dgm:t>
    </dgm:pt>
    <dgm:pt modelId="{C6189F71-F569-E448-A9EC-B550BF202B09}" type="sibTrans" cxnId="{A4479750-3AA1-5C48-9C5E-78BAA7FB45D8}">
      <dgm:prSet/>
      <dgm:spPr/>
      <dgm:t>
        <a:bodyPr/>
        <a:lstStyle/>
        <a:p>
          <a:endParaRPr lang="en-US"/>
        </a:p>
      </dgm:t>
    </dgm:pt>
    <dgm:pt modelId="{B2A9F47D-D1E9-416D-80C3-BDDB9110BD4F}" type="pres">
      <dgm:prSet presAssocID="{BA98134B-60A1-4F26-A7CB-8467F9F97642}" presName="Name0" presStyleCnt="0">
        <dgm:presLayoutVars>
          <dgm:chMax val="7"/>
          <dgm:chPref val="7"/>
          <dgm:dir/>
        </dgm:presLayoutVars>
      </dgm:prSet>
      <dgm:spPr/>
    </dgm:pt>
    <dgm:pt modelId="{FB9753EE-2A6A-4D6C-9E8A-66C23339591D}" type="pres">
      <dgm:prSet presAssocID="{BA98134B-60A1-4F26-A7CB-8467F9F97642}" presName="Name1" presStyleCnt="0"/>
      <dgm:spPr/>
    </dgm:pt>
    <dgm:pt modelId="{56F301E7-95A3-41C7-BF57-409F69B21DDD}" type="pres">
      <dgm:prSet presAssocID="{BA98134B-60A1-4F26-A7CB-8467F9F97642}" presName="cycle" presStyleCnt="0"/>
      <dgm:spPr/>
    </dgm:pt>
    <dgm:pt modelId="{FBA0292D-2161-415C-957D-C14086D18540}" type="pres">
      <dgm:prSet presAssocID="{BA98134B-60A1-4F26-A7CB-8467F9F97642}" presName="srcNode" presStyleLbl="node1" presStyleIdx="0" presStyleCnt="5"/>
      <dgm:spPr/>
    </dgm:pt>
    <dgm:pt modelId="{9F81315D-EF7A-41E5-98DA-299F6ED41334}" type="pres">
      <dgm:prSet presAssocID="{BA98134B-60A1-4F26-A7CB-8467F9F97642}" presName="conn" presStyleLbl="parChTrans1D2" presStyleIdx="0" presStyleCnt="1"/>
      <dgm:spPr/>
    </dgm:pt>
    <dgm:pt modelId="{A6E26CA2-3F72-421C-AE89-F3209DFDF95B}" type="pres">
      <dgm:prSet presAssocID="{BA98134B-60A1-4F26-A7CB-8467F9F97642}" presName="extraNode" presStyleLbl="node1" presStyleIdx="0" presStyleCnt="5"/>
      <dgm:spPr/>
    </dgm:pt>
    <dgm:pt modelId="{49A7C1FA-EADE-4D37-8AD7-65B6EE5DA1C2}" type="pres">
      <dgm:prSet presAssocID="{BA98134B-60A1-4F26-A7CB-8467F9F97642}" presName="dstNode" presStyleLbl="node1" presStyleIdx="0" presStyleCnt="5"/>
      <dgm:spPr/>
    </dgm:pt>
    <dgm:pt modelId="{585518D8-D76D-4DE8-AEF0-5FE0A693D852}" type="pres">
      <dgm:prSet presAssocID="{5343F06D-5950-4BA4-89F3-CC5F904F7977}" presName="text_1" presStyleLbl="node1" presStyleIdx="0" presStyleCnt="5">
        <dgm:presLayoutVars>
          <dgm:bulletEnabled val="1"/>
        </dgm:presLayoutVars>
      </dgm:prSet>
      <dgm:spPr/>
    </dgm:pt>
    <dgm:pt modelId="{C3B208BC-091E-426B-801B-28BFE8A6387E}" type="pres">
      <dgm:prSet presAssocID="{5343F06D-5950-4BA4-89F3-CC5F904F7977}" presName="accent_1" presStyleCnt="0"/>
      <dgm:spPr/>
    </dgm:pt>
    <dgm:pt modelId="{2A3FDAED-8A61-4FA3-9DEC-4352F0A75BA7}" type="pres">
      <dgm:prSet presAssocID="{5343F06D-5950-4BA4-89F3-CC5F904F7977}" presName="accentRepeatNode" presStyleLbl="solidFgAcc1" presStyleIdx="0" presStyleCnt="5"/>
      <dgm:spPr/>
    </dgm:pt>
    <dgm:pt modelId="{1056AA39-2993-F343-84CE-99F8E222C8AA}" type="pres">
      <dgm:prSet presAssocID="{3427D751-EDEB-0C4D-B794-4D22F8B74233}" presName="text_2" presStyleLbl="node1" presStyleIdx="1" presStyleCnt="5">
        <dgm:presLayoutVars>
          <dgm:bulletEnabled val="1"/>
        </dgm:presLayoutVars>
      </dgm:prSet>
      <dgm:spPr/>
    </dgm:pt>
    <dgm:pt modelId="{7817CA6F-10D4-0F4B-B9C8-FAE3E190B853}" type="pres">
      <dgm:prSet presAssocID="{3427D751-EDEB-0C4D-B794-4D22F8B74233}" presName="accent_2" presStyleCnt="0"/>
      <dgm:spPr/>
    </dgm:pt>
    <dgm:pt modelId="{0641F4EC-10C1-0640-BC45-D5BD7438750D}" type="pres">
      <dgm:prSet presAssocID="{3427D751-EDEB-0C4D-B794-4D22F8B74233}" presName="accentRepeatNode" presStyleLbl="solidFgAcc1" presStyleIdx="1" presStyleCnt="5"/>
      <dgm:spPr/>
    </dgm:pt>
    <dgm:pt modelId="{AD8D88E2-9E3F-C343-95C0-127711EE9AA1}" type="pres">
      <dgm:prSet presAssocID="{27BFC98D-CE3F-4D2A-91A0-EC381967408E}" presName="text_3" presStyleLbl="node1" presStyleIdx="2" presStyleCnt="5">
        <dgm:presLayoutVars>
          <dgm:bulletEnabled val="1"/>
        </dgm:presLayoutVars>
      </dgm:prSet>
      <dgm:spPr/>
    </dgm:pt>
    <dgm:pt modelId="{F2BD0C9B-A41B-634A-AF98-56B2074BE076}" type="pres">
      <dgm:prSet presAssocID="{27BFC98D-CE3F-4D2A-91A0-EC381967408E}" presName="accent_3" presStyleCnt="0"/>
      <dgm:spPr/>
    </dgm:pt>
    <dgm:pt modelId="{5F7ABC68-34B7-4F7C-A8EA-1B8372F16288}" type="pres">
      <dgm:prSet presAssocID="{27BFC98D-CE3F-4D2A-91A0-EC381967408E}" presName="accentRepeatNode" presStyleLbl="solidFgAcc1" presStyleIdx="2" presStyleCnt="5"/>
      <dgm:spPr/>
    </dgm:pt>
    <dgm:pt modelId="{BF12B80E-A341-5F40-B1FE-38CE6421326A}" type="pres">
      <dgm:prSet presAssocID="{2191C5FF-C01D-934F-ABD2-B2A251F937B3}" presName="text_4" presStyleLbl="node1" presStyleIdx="3" presStyleCnt="5">
        <dgm:presLayoutVars>
          <dgm:bulletEnabled val="1"/>
        </dgm:presLayoutVars>
      </dgm:prSet>
      <dgm:spPr/>
    </dgm:pt>
    <dgm:pt modelId="{847D4E99-154C-E94E-8DB6-DBDC605929F4}" type="pres">
      <dgm:prSet presAssocID="{2191C5FF-C01D-934F-ABD2-B2A251F937B3}" presName="accent_4" presStyleCnt="0"/>
      <dgm:spPr/>
    </dgm:pt>
    <dgm:pt modelId="{33E76313-9088-1745-BB80-6FF60D854057}" type="pres">
      <dgm:prSet presAssocID="{2191C5FF-C01D-934F-ABD2-B2A251F937B3}" presName="accentRepeatNode" presStyleLbl="solidFgAcc1" presStyleIdx="3" presStyleCnt="5"/>
      <dgm:spPr/>
    </dgm:pt>
    <dgm:pt modelId="{28AB65A4-AE64-694A-A546-38C56A81DF0E}" type="pres">
      <dgm:prSet presAssocID="{7B1179A4-16E8-42F9-817C-F349778253EB}" presName="text_5" presStyleLbl="node1" presStyleIdx="4" presStyleCnt="5">
        <dgm:presLayoutVars>
          <dgm:bulletEnabled val="1"/>
        </dgm:presLayoutVars>
      </dgm:prSet>
      <dgm:spPr/>
    </dgm:pt>
    <dgm:pt modelId="{5BBBA8AC-2CF5-E442-84E8-B4D24A3A7C01}" type="pres">
      <dgm:prSet presAssocID="{7B1179A4-16E8-42F9-817C-F349778253EB}" presName="accent_5" presStyleCnt="0"/>
      <dgm:spPr/>
    </dgm:pt>
    <dgm:pt modelId="{5246A1E8-51BE-49A2-80E6-775645112911}" type="pres">
      <dgm:prSet presAssocID="{7B1179A4-16E8-42F9-817C-F349778253EB}" presName="accentRepeatNode" presStyleLbl="solidFgAcc1" presStyleIdx="4" presStyleCnt="5"/>
      <dgm:spPr/>
    </dgm:pt>
  </dgm:ptLst>
  <dgm:cxnLst>
    <dgm:cxn modelId="{135C9A01-CB40-461B-966D-19EB7B0BA48B}" srcId="{BA98134B-60A1-4F26-A7CB-8467F9F97642}" destId="{7B1179A4-16E8-42F9-817C-F349778253EB}" srcOrd="4" destOrd="0" parTransId="{F7157E32-1136-43A9-A238-60ABCD5BFB1B}" sibTransId="{DADB7EF3-A3A4-4026-B15D-0B4C6333E0E2}"/>
    <dgm:cxn modelId="{9C693D03-C220-4C83-8E2F-5E0F0FAAFF93}" srcId="{BA98134B-60A1-4F26-A7CB-8467F9F97642}" destId="{27BFC98D-CE3F-4D2A-91A0-EC381967408E}" srcOrd="2" destOrd="0" parTransId="{C2438D82-2C38-49F7-BCB1-EC1CF05D38A3}" sibTransId="{A1F37F77-AC5B-4782-A3F0-4629DABC2B69}"/>
    <dgm:cxn modelId="{CE35F01E-B290-4537-8841-BCA0AFA3CB00}" type="presOf" srcId="{5C1B2FC4-E6B5-4B1C-A4BE-98C901F8417D}" destId="{9F81315D-EF7A-41E5-98DA-299F6ED41334}" srcOrd="0" destOrd="0" presId="urn:microsoft.com/office/officeart/2008/layout/VerticalCurvedList"/>
    <dgm:cxn modelId="{A4479750-3AA1-5C48-9C5E-78BAA7FB45D8}" srcId="{BA98134B-60A1-4F26-A7CB-8467F9F97642}" destId="{2191C5FF-C01D-934F-ABD2-B2A251F937B3}" srcOrd="3" destOrd="0" parTransId="{B49B2047-8ABA-1B4F-9D41-E98F11CCB35C}" sibTransId="{C6189F71-F569-E448-A9EC-B550BF202B09}"/>
    <dgm:cxn modelId="{F3312D75-6CDF-734C-A1F5-3BBB0B9BBC1E}" type="presOf" srcId="{3427D751-EDEB-0C4D-B794-4D22F8B74233}" destId="{1056AA39-2993-F343-84CE-99F8E222C8AA}" srcOrd="0" destOrd="0" presId="urn:microsoft.com/office/officeart/2008/layout/VerticalCurvedList"/>
    <dgm:cxn modelId="{9CCA2279-5A99-C148-98B8-00633B34D69C}" srcId="{BA98134B-60A1-4F26-A7CB-8467F9F97642}" destId="{3427D751-EDEB-0C4D-B794-4D22F8B74233}" srcOrd="1" destOrd="0" parTransId="{5F1864BE-D330-4E47-8914-FED35E222DA2}" sibTransId="{88980DA1-478F-C74B-ABA8-8AA3F714E403}"/>
    <dgm:cxn modelId="{7C0DB791-9BE2-4019-8CBB-B051DC0BA2DC}" srcId="{BA98134B-60A1-4F26-A7CB-8467F9F97642}" destId="{5343F06D-5950-4BA4-89F3-CC5F904F7977}" srcOrd="0" destOrd="0" parTransId="{6C362217-FF26-4B51-BCBF-E58BA3601B09}" sibTransId="{5C1B2FC4-E6B5-4B1C-A4BE-98C901F8417D}"/>
    <dgm:cxn modelId="{F2F695C3-4D21-CE4C-A01E-A70CBDA75CB9}" type="presOf" srcId="{2191C5FF-C01D-934F-ABD2-B2A251F937B3}" destId="{BF12B80E-A341-5F40-B1FE-38CE6421326A}" srcOrd="0" destOrd="0" presId="urn:microsoft.com/office/officeart/2008/layout/VerticalCurvedList"/>
    <dgm:cxn modelId="{079B66DC-2614-4C73-BA9C-3438E09CEBC7}" type="presOf" srcId="{BA98134B-60A1-4F26-A7CB-8467F9F97642}" destId="{B2A9F47D-D1E9-416D-80C3-BDDB9110BD4F}" srcOrd="0" destOrd="0" presId="urn:microsoft.com/office/officeart/2008/layout/VerticalCurvedList"/>
    <dgm:cxn modelId="{4333CEE2-3BFA-45A8-96B4-EE8A526A6570}" type="presOf" srcId="{5343F06D-5950-4BA4-89F3-CC5F904F7977}" destId="{585518D8-D76D-4DE8-AEF0-5FE0A693D852}" srcOrd="0" destOrd="0" presId="urn:microsoft.com/office/officeart/2008/layout/VerticalCurvedList"/>
    <dgm:cxn modelId="{9A637EE3-1CE3-AD43-BD3D-912A400A3167}" type="presOf" srcId="{7B1179A4-16E8-42F9-817C-F349778253EB}" destId="{28AB65A4-AE64-694A-A546-38C56A81DF0E}" srcOrd="0" destOrd="0" presId="urn:microsoft.com/office/officeart/2008/layout/VerticalCurvedList"/>
    <dgm:cxn modelId="{C79F77FD-A25F-464C-9F0B-EBBC02AF0D1B}" type="presOf" srcId="{27BFC98D-CE3F-4D2A-91A0-EC381967408E}" destId="{AD8D88E2-9E3F-C343-95C0-127711EE9AA1}" srcOrd="0" destOrd="0" presId="urn:microsoft.com/office/officeart/2008/layout/VerticalCurvedList"/>
    <dgm:cxn modelId="{20086FF3-03ED-4BED-8AAC-8DCE2D1487D0}" type="presParOf" srcId="{B2A9F47D-D1E9-416D-80C3-BDDB9110BD4F}" destId="{FB9753EE-2A6A-4D6C-9E8A-66C23339591D}" srcOrd="0" destOrd="0" presId="urn:microsoft.com/office/officeart/2008/layout/VerticalCurvedList"/>
    <dgm:cxn modelId="{84BA260E-6619-42B9-9345-F32789E58AA8}" type="presParOf" srcId="{FB9753EE-2A6A-4D6C-9E8A-66C23339591D}" destId="{56F301E7-95A3-41C7-BF57-409F69B21DDD}" srcOrd="0" destOrd="0" presId="urn:microsoft.com/office/officeart/2008/layout/VerticalCurvedList"/>
    <dgm:cxn modelId="{30BA1458-03FA-4C62-81F4-FFC589EBE3D7}" type="presParOf" srcId="{56F301E7-95A3-41C7-BF57-409F69B21DDD}" destId="{FBA0292D-2161-415C-957D-C14086D18540}" srcOrd="0" destOrd="0" presId="urn:microsoft.com/office/officeart/2008/layout/VerticalCurvedList"/>
    <dgm:cxn modelId="{971EED21-7388-4E36-B772-C9A69E612514}" type="presParOf" srcId="{56F301E7-95A3-41C7-BF57-409F69B21DDD}" destId="{9F81315D-EF7A-41E5-98DA-299F6ED41334}" srcOrd="1" destOrd="0" presId="urn:microsoft.com/office/officeart/2008/layout/VerticalCurvedList"/>
    <dgm:cxn modelId="{613C5048-43B7-4E62-9A42-C1A300CC804B}" type="presParOf" srcId="{56F301E7-95A3-41C7-BF57-409F69B21DDD}" destId="{A6E26CA2-3F72-421C-AE89-F3209DFDF95B}" srcOrd="2" destOrd="0" presId="urn:microsoft.com/office/officeart/2008/layout/VerticalCurvedList"/>
    <dgm:cxn modelId="{8E87CA17-BD8E-4D61-AC47-79B7D1F2BCAF}" type="presParOf" srcId="{56F301E7-95A3-41C7-BF57-409F69B21DDD}" destId="{49A7C1FA-EADE-4D37-8AD7-65B6EE5DA1C2}" srcOrd="3" destOrd="0" presId="urn:microsoft.com/office/officeart/2008/layout/VerticalCurvedList"/>
    <dgm:cxn modelId="{6C4E0ECA-A55E-4277-B098-E11EACF55244}" type="presParOf" srcId="{FB9753EE-2A6A-4D6C-9E8A-66C23339591D}" destId="{585518D8-D76D-4DE8-AEF0-5FE0A693D852}" srcOrd="1" destOrd="0" presId="urn:microsoft.com/office/officeart/2008/layout/VerticalCurvedList"/>
    <dgm:cxn modelId="{EAE72AEE-BD34-4D8B-81DF-D4725B98C319}" type="presParOf" srcId="{FB9753EE-2A6A-4D6C-9E8A-66C23339591D}" destId="{C3B208BC-091E-426B-801B-28BFE8A6387E}" srcOrd="2" destOrd="0" presId="urn:microsoft.com/office/officeart/2008/layout/VerticalCurvedList"/>
    <dgm:cxn modelId="{368EA77B-6693-4A26-A303-A177461DA803}" type="presParOf" srcId="{C3B208BC-091E-426B-801B-28BFE8A6387E}" destId="{2A3FDAED-8A61-4FA3-9DEC-4352F0A75BA7}" srcOrd="0" destOrd="0" presId="urn:microsoft.com/office/officeart/2008/layout/VerticalCurvedList"/>
    <dgm:cxn modelId="{2DEC2E5C-BB8B-8147-9194-F814262F6052}" type="presParOf" srcId="{FB9753EE-2A6A-4D6C-9E8A-66C23339591D}" destId="{1056AA39-2993-F343-84CE-99F8E222C8AA}" srcOrd="3" destOrd="0" presId="urn:microsoft.com/office/officeart/2008/layout/VerticalCurvedList"/>
    <dgm:cxn modelId="{24D675A1-7EEE-6446-927E-9F7EA2FB6581}" type="presParOf" srcId="{FB9753EE-2A6A-4D6C-9E8A-66C23339591D}" destId="{7817CA6F-10D4-0F4B-B9C8-FAE3E190B853}" srcOrd="4" destOrd="0" presId="urn:microsoft.com/office/officeart/2008/layout/VerticalCurvedList"/>
    <dgm:cxn modelId="{D22C37DB-DA74-B84F-9F82-004652431248}" type="presParOf" srcId="{7817CA6F-10D4-0F4B-B9C8-FAE3E190B853}" destId="{0641F4EC-10C1-0640-BC45-D5BD7438750D}" srcOrd="0" destOrd="0" presId="urn:microsoft.com/office/officeart/2008/layout/VerticalCurvedList"/>
    <dgm:cxn modelId="{45875CA9-CFC9-D04C-A4B8-5A2751DD3B4E}" type="presParOf" srcId="{FB9753EE-2A6A-4D6C-9E8A-66C23339591D}" destId="{AD8D88E2-9E3F-C343-95C0-127711EE9AA1}" srcOrd="5" destOrd="0" presId="urn:microsoft.com/office/officeart/2008/layout/VerticalCurvedList"/>
    <dgm:cxn modelId="{9D271E98-0FB3-9842-AFCF-79597298B644}" type="presParOf" srcId="{FB9753EE-2A6A-4D6C-9E8A-66C23339591D}" destId="{F2BD0C9B-A41B-634A-AF98-56B2074BE076}" srcOrd="6" destOrd="0" presId="urn:microsoft.com/office/officeart/2008/layout/VerticalCurvedList"/>
    <dgm:cxn modelId="{649DECCD-51D3-B54D-8522-91EC243EE85A}" type="presParOf" srcId="{F2BD0C9B-A41B-634A-AF98-56B2074BE076}" destId="{5F7ABC68-34B7-4F7C-A8EA-1B8372F16288}" srcOrd="0" destOrd="0" presId="urn:microsoft.com/office/officeart/2008/layout/VerticalCurvedList"/>
    <dgm:cxn modelId="{96133906-DD3D-064F-B7FE-FDA4EAB15A04}" type="presParOf" srcId="{FB9753EE-2A6A-4D6C-9E8A-66C23339591D}" destId="{BF12B80E-A341-5F40-B1FE-38CE6421326A}" srcOrd="7" destOrd="0" presId="urn:microsoft.com/office/officeart/2008/layout/VerticalCurvedList"/>
    <dgm:cxn modelId="{61AA919E-DFDA-5B4F-8E64-D050070DA496}" type="presParOf" srcId="{FB9753EE-2A6A-4D6C-9E8A-66C23339591D}" destId="{847D4E99-154C-E94E-8DB6-DBDC605929F4}" srcOrd="8" destOrd="0" presId="urn:microsoft.com/office/officeart/2008/layout/VerticalCurvedList"/>
    <dgm:cxn modelId="{CA461D22-6A89-B340-A580-55B534B98454}" type="presParOf" srcId="{847D4E99-154C-E94E-8DB6-DBDC605929F4}" destId="{33E76313-9088-1745-BB80-6FF60D854057}" srcOrd="0" destOrd="0" presId="urn:microsoft.com/office/officeart/2008/layout/VerticalCurvedList"/>
    <dgm:cxn modelId="{B2217B9D-A44E-5441-B030-665487405BFA}" type="presParOf" srcId="{FB9753EE-2A6A-4D6C-9E8A-66C23339591D}" destId="{28AB65A4-AE64-694A-A546-38C56A81DF0E}" srcOrd="9" destOrd="0" presId="urn:microsoft.com/office/officeart/2008/layout/VerticalCurvedList"/>
    <dgm:cxn modelId="{5078BD7F-BFD7-014D-A511-3EC625F51F82}" type="presParOf" srcId="{FB9753EE-2A6A-4D6C-9E8A-66C23339591D}" destId="{5BBBA8AC-2CF5-E442-84E8-B4D24A3A7C01}" srcOrd="10" destOrd="0" presId="urn:microsoft.com/office/officeart/2008/layout/VerticalCurvedList"/>
    <dgm:cxn modelId="{544EED94-031E-CA40-8C70-43A04D7DC931}" type="presParOf" srcId="{5BBBA8AC-2CF5-E442-84E8-B4D24A3A7C01}" destId="{5246A1E8-51BE-49A2-80E6-775645112911}"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81315D-EF7A-41E5-98DA-299F6ED41334}">
      <dsp:nvSpPr>
        <dsp:cNvPr id="0" name=""/>
        <dsp:cNvSpPr/>
      </dsp:nvSpPr>
      <dsp:spPr>
        <a:xfrm>
          <a:off x="-5790526" y="-886260"/>
          <a:ext cx="6893804" cy="6893804"/>
        </a:xfrm>
        <a:prstGeom prst="blockArc">
          <a:avLst>
            <a:gd name="adj1" fmla="val 18900000"/>
            <a:gd name="adj2" fmla="val 2700000"/>
            <a:gd name="adj3" fmla="val 313"/>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85518D8-D76D-4DE8-AEF0-5FE0A693D852}">
      <dsp:nvSpPr>
        <dsp:cNvPr id="0" name=""/>
        <dsp:cNvSpPr/>
      </dsp:nvSpPr>
      <dsp:spPr>
        <a:xfrm>
          <a:off x="482237" y="319977"/>
          <a:ext cx="7675477" cy="640365"/>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08290" tIns="91440" rIns="91440" bIns="91440" numCol="1" spcCol="1270" anchor="ctr" anchorCtr="0">
          <a:noAutofit/>
        </a:bodyPr>
        <a:lstStyle/>
        <a:p>
          <a:pPr marL="0" lvl="0" indent="0" algn="l" defTabSz="1600200">
            <a:lnSpc>
              <a:spcPct val="90000"/>
            </a:lnSpc>
            <a:spcBef>
              <a:spcPct val="0"/>
            </a:spcBef>
            <a:spcAft>
              <a:spcPct val="35000"/>
            </a:spcAft>
            <a:buNone/>
          </a:pPr>
          <a:r>
            <a:rPr lang="vi-VN" sz="3600" kern="1200" dirty="0">
              <a:latin typeface="Times New Roman" panose="02020603050405020304" pitchFamily="18" charset="0"/>
              <a:cs typeface="Times New Roman" panose="02020603050405020304" pitchFamily="18" charset="0"/>
            </a:rPr>
            <a:t>Giới thiệu bài toán</a:t>
          </a:r>
        </a:p>
      </dsp:txBody>
      <dsp:txXfrm>
        <a:off x="482237" y="319977"/>
        <a:ext cx="7675477" cy="640365"/>
      </dsp:txXfrm>
    </dsp:sp>
    <dsp:sp modelId="{2A3FDAED-8A61-4FA3-9DEC-4352F0A75BA7}">
      <dsp:nvSpPr>
        <dsp:cNvPr id="0" name=""/>
        <dsp:cNvSpPr/>
      </dsp:nvSpPr>
      <dsp:spPr>
        <a:xfrm>
          <a:off x="82009" y="239932"/>
          <a:ext cx="800456" cy="800456"/>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056AA39-2993-F343-84CE-99F8E222C8AA}">
      <dsp:nvSpPr>
        <dsp:cNvPr id="0" name=""/>
        <dsp:cNvSpPr/>
      </dsp:nvSpPr>
      <dsp:spPr>
        <a:xfrm>
          <a:off x="941104" y="1280218"/>
          <a:ext cx="7216610" cy="640365"/>
        </a:xfrm>
        <a:prstGeom prst="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08290" tIns="91440" rIns="91440" bIns="91440" numCol="1" spcCol="1270" anchor="ctr" anchorCtr="0">
          <a:noAutofit/>
        </a:bodyPr>
        <a:lstStyle/>
        <a:p>
          <a:pPr marL="0" lvl="0" indent="0" algn="l" defTabSz="1600200">
            <a:lnSpc>
              <a:spcPct val="90000"/>
            </a:lnSpc>
            <a:spcBef>
              <a:spcPct val="0"/>
            </a:spcBef>
            <a:spcAft>
              <a:spcPct val="35000"/>
            </a:spcAft>
            <a:buNone/>
          </a:pPr>
          <a:r>
            <a:rPr lang="en-US" sz="3600" kern="1200" dirty="0" err="1">
              <a:latin typeface="Times New Roman" panose="02020603050405020304" pitchFamily="18" charset="0"/>
              <a:cs typeface="Times New Roman" panose="02020603050405020304" pitchFamily="18" charset="0"/>
            </a:rPr>
            <a:t>Cơ</a:t>
          </a:r>
          <a:r>
            <a:rPr lang="en-US" sz="3600" kern="1200" dirty="0">
              <a:latin typeface="Times New Roman" panose="02020603050405020304" pitchFamily="18" charset="0"/>
              <a:cs typeface="Times New Roman" panose="02020603050405020304" pitchFamily="18" charset="0"/>
            </a:rPr>
            <a:t> </a:t>
          </a:r>
          <a:r>
            <a:rPr lang="en-US" sz="3600" kern="1200" dirty="0" err="1">
              <a:latin typeface="Times New Roman" panose="02020603050405020304" pitchFamily="18" charset="0"/>
              <a:cs typeface="Times New Roman" panose="02020603050405020304" pitchFamily="18" charset="0"/>
            </a:rPr>
            <a:t>sở</a:t>
          </a:r>
          <a:r>
            <a:rPr lang="en-US" sz="3600" kern="1200" dirty="0">
              <a:latin typeface="Times New Roman" panose="02020603050405020304" pitchFamily="18" charset="0"/>
              <a:cs typeface="Times New Roman" panose="02020603050405020304" pitchFamily="18" charset="0"/>
            </a:rPr>
            <a:t> </a:t>
          </a:r>
          <a:r>
            <a:rPr lang="en-US" sz="3600" kern="1200" dirty="0" err="1">
              <a:latin typeface="Times New Roman" panose="02020603050405020304" pitchFamily="18" charset="0"/>
              <a:cs typeface="Times New Roman" panose="02020603050405020304" pitchFamily="18" charset="0"/>
            </a:rPr>
            <a:t>lý</a:t>
          </a:r>
          <a:r>
            <a:rPr lang="en-US" sz="3600" kern="1200" dirty="0">
              <a:latin typeface="Times New Roman" panose="02020603050405020304" pitchFamily="18" charset="0"/>
              <a:cs typeface="Times New Roman" panose="02020603050405020304" pitchFamily="18" charset="0"/>
            </a:rPr>
            <a:t> </a:t>
          </a:r>
          <a:r>
            <a:rPr lang="en-US" sz="3600" kern="1200" dirty="0" err="1">
              <a:latin typeface="Times New Roman" panose="02020603050405020304" pitchFamily="18" charset="0"/>
              <a:cs typeface="Times New Roman" panose="02020603050405020304" pitchFamily="18" charset="0"/>
            </a:rPr>
            <a:t>thuyết</a:t>
          </a:r>
          <a:endParaRPr lang="en-US" sz="3600" kern="1200" dirty="0">
            <a:latin typeface="Times New Roman" panose="02020603050405020304" pitchFamily="18" charset="0"/>
            <a:cs typeface="Times New Roman" panose="02020603050405020304" pitchFamily="18" charset="0"/>
          </a:endParaRPr>
        </a:p>
      </dsp:txBody>
      <dsp:txXfrm>
        <a:off x="941104" y="1280218"/>
        <a:ext cx="7216610" cy="640365"/>
      </dsp:txXfrm>
    </dsp:sp>
    <dsp:sp modelId="{0641F4EC-10C1-0640-BC45-D5BD7438750D}">
      <dsp:nvSpPr>
        <dsp:cNvPr id="0" name=""/>
        <dsp:cNvSpPr/>
      </dsp:nvSpPr>
      <dsp:spPr>
        <a:xfrm>
          <a:off x="540876" y="1200172"/>
          <a:ext cx="800456" cy="800456"/>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D8D88E2-9E3F-C343-95C0-127711EE9AA1}">
      <dsp:nvSpPr>
        <dsp:cNvPr id="0" name=""/>
        <dsp:cNvSpPr/>
      </dsp:nvSpPr>
      <dsp:spPr>
        <a:xfrm>
          <a:off x="1081939" y="2240458"/>
          <a:ext cx="7075774" cy="640365"/>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08290" tIns="91440" rIns="91440" bIns="91440" numCol="1" spcCol="1270" anchor="ctr" anchorCtr="0">
          <a:noAutofit/>
        </a:bodyPr>
        <a:lstStyle/>
        <a:p>
          <a:pPr marL="0" lvl="0" indent="0" algn="l" defTabSz="1600200">
            <a:lnSpc>
              <a:spcPct val="90000"/>
            </a:lnSpc>
            <a:spcBef>
              <a:spcPct val="0"/>
            </a:spcBef>
            <a:spcAft>
              <a:spcPct val="35000"/>
            </a:spcAft>
            <a:buNone/>
          </a:pPr>
          <a:r>
            <a:rPr lang="en-US" sz="3600" kern="1200" dirty="0" err="1">
              <a:latin typeface="Times New Roman"/>
              <a:cs typeface="Times New Roman"/>
            </a:rPr>
            <a:t>Mô</a:t>
          </a:r>
          <a:r>
            <a:rPr lang="en-US" sz="3600" kern="1200" dirty="0">
              <a:latin typeface="Times New Roman"/>
              <a:cs typeface="Times New Roman"/>
            </a:rPr>
            <a:t> </a:t>
          </a:r>
          <a:r>
            <a:rPr lang="en-US" sz="3600" kern="1200" dirty="0" err="1">
              <a:latin typeface="Times New Roman"/>
              <a:cs typeface="Times New Roman"/>
            </a:rPr>
            <a:t>hình</a:t>
          </a:r>
          <a:r>
            <a:rPr lang="en-US" sz="3600" kern="1200" dirty="0">
              <a:latin typeface="Times New Roman"/>
              <a:cs typeface="Times New Roman"/>
            </a:rPr>
            <a:t> </a:t>
          </a:r>
          <a:r>
            <a:rPr lang="en-US" sz="3600" kern="1200" dirty="0" err="1">
              <a:latin typeface="Times New Roman"/>
              <a:cs typeface="Times New Roman"/>
            </a:rPr>
            <a:t>áp</a:t>
          </a:r>
          <a:r>
            <a:rPr lang="en-US" sz="3600" kern="1200" dirty="0">
              <a:latin typeface="Times New Roman"/>
              <a:cs typeface="Times New Roman"/>
            </a:rPr>
            <a:t> </a:t>
          </a:r>
          <a:r>
            <a:rPr lang="en-US" sz="3600" kern="1200" dirty="0" err="1">
              <a:latin typeface="Times New Roman"/>
              <a:cs typeface="Times New Roman"/>
            </a:rPr>
            <a:t>dụng</a:t>
          </a:r>
          <a:endParaRPr lang="en-US" sz="3600" kern="1200" dirty="0">
            <a:latin typeface="Times New Roman" panose="02020603050405020304" pitchFamily="18" charset="0"/>
            <a:cs typeface="Times New Roman" panose="02020603050405020304" pitchFamily="18" charset="0"/>
          </a:endParaRPr>
        </a:p>
      </dsp:txBody>
      <dsp:txXfrm>
        <a:off x="1081939" y="2240458"/>
        <a:ext cx="7075774" cy="640365"/>
      </dsp:txXfrm>
    </dsp:sp>
    <dsp:sp modelId="{5F7ABC68-34B7-4F7C-A8EA-1B8372F16288}">
      <dsp:nvSpPr>
        <dsp:cNvPr id="0" name=""/>
        <dsp:cNvSpPr/>
      </dsp:nvSpPr>
      <dsp:spPr>
        <a:xfrm>
          <a:off x="681711" y="2160413"/>
          <a:ext cx="800456" cy="800456"/>
        </a:xfrm>
        <a:prstGeom prst="ellipse">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F12B80E-A341-5F40-B1FE-38CE6421326A}">
      <dsp:nvSpPr>
        <dsp:cNvPr id="0" name=""/>
        <dsp:cNvSpPr/>
      </dsp:nvSpPr>
      <dsp:spPr>
        <a:xfrm>
          <a:off x="941104" y="3200699"/>
          <a:ext cx="7216610" cy="640365"/>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08290" tIns="91440" rIns="91440" bIns="91440" numCol="1" spcCol="1270" anchor="ctr" anchorCtr="0">
          <a:noAutofit/>
        </a:bodyPr>
        <a:lstStyle/>
        <a:p>
          <a:pPr marL="0" lvl="0" indent="0" algn="l" defTabSz="1600200">
            <a:lnSpc>
              <a:spcPct val="90000"/>
            </a:lnSpc>
            <a:spcBef>
              <a:spcPct val="0"/>
            </a:spcBef>
            <a:spcAft>
              <a:spcPct val="35000"/>
            </a:spcAft>
            <a:buNone/>
          </a:pPr>
          <a:r>
            <a:rPr lang="en-US" sz="3600" kern="1200" dirty="0" err="1">
              <a:latin typeface="Times New Roman" panose="02020603050405020304" pitchFamily="18" charset="0"/>
              <a:cs typeface="Times New Roman" panose="02020603050405020304" pitchFamily="18" charset="0"/>
            </a:rPr>
            <a:t>Kết</a:t>
          </a:r>
          <a:r>
            <a:rPr lang="en-US" sz="3600" kern="1200" dirty="0">
              <a:latin typeface="Times New Roman" panose="02020603050405020304" pitchFamily="18" charset="0"/>
              <a:cs typeface="Times New Roman" panose="02020603050405020304" pitchFamily="18" charset="0"/>
            </a:rPr>
            <a:t> </a:t>
          </a:r>
          <a:r>
            <a:rPr lang="en-US" sz="3600" kern="1200" dirty="0" err="1">
              <a:latin typeface="Times New Roman" panose="02020603050405020304" pitchFamily="18" charset="0"/>
              <a:cs typeface="Times New Roman" panose="02020603050405020304" pitchFamily="18" charset="0"/>
            </a:rPr>
            <a:t>quả</a:t>
          </a:r>
          <a:r>
            <a:rPr lang="en-US" sz="3600" kern="1200" dirty="0">
              <a:latin typeface="Times New Roman" panose="02020603050405020304" pitchFamily="18" charset="0"/>
              <a:cs typeface="Times New Roman" panose="02020603050405020304" pitchFamily="18" charset="0"/>
            </a:rPr>
            <a:t> </a:t>
          </a:r>
          <a:r>
            <a:rPr lang="en-US" sz="3600" kern="1200" dirty="0" err="1">
              <a:latin typeface="Times New Roman" panose="02020603050405020304" pitchFamily="18" charset="0"/>
              <a:cs typeface="Times New Roman" panose="02020603050405020304" pitchFamily="18" charset="0"/>
            </a:rPr>
            <a:t>thực</a:t>
          </a:r>
          <a:r>
            <a:rPr lang="en-US" sz="3600" kern="1200" dirty="0">
              <a:latin typeface="Times New Roman" panose="02020603050405020304" pitchFamily="18" charset="0"/>
              <a:cs typeface="Times New Roman" panose="02020603050405020304" pitchFamily="18" charset="0"/>
            </a:rPr>
            <a:t> </a:t>
          </a:r>
          <a:r>
            <a:rPr lang="en-US" sz="3600" kern="1200" dirty="0" err="1">
              <a:latin typeface="Times New Roman" panose="02020603050405020304" pitchFamily="18" charset="0"/>
              <a:cs typeface="Times New Roman" panose="02020603050405020304" pitchFamily="18" charset="0"/>
            </a:rPr>
            <a:t>nghiệm</a:t>
          </a:r>
          <a:endParaRPr lang="en-US" sz="3600" kern="1200" dirty="0">
            <a:latin typeface="Times New Roman" panose="02020603050405020304" pitchFamily="18" charset="0"/>
            <a:cs typeface="Times New Roman" panose="02020603050405020304" pitchFamily="18" charset="0"/>
          </a:endParaRPr>
        </a:p>
      </dsp:txBody>
      <dsp:txXfrm>
        <a:off x="941104" y="3200699"/>
        <a:ext cx="7216610" cy="640365"/>
      </dsp:txXfrm>
    </dsp:sp>
    <dsp:sp modelId="{33E76313-9088-1745-BB80-6FF60D854057}">
      <dsp:nvSpPr>
        <dsp:cNvPr id="0" name=""/>
        <dsp:cNvSpPr/>
      </dsp:nvSpPr>
      <dsp:spPr>
        <a:xfrm>
          <a:off x="540876" y="3120653"/>
          <a:ext cx="800456" cy="80045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8AB65A4-AE64-694A-A546-38C56A81DF0E}">
      <dsp:nvSpPr>
        <dsp:cNvPr id="0" name=""/>
        <dsp:cNvSpPr/>
      </dsp:nvSpPr>
      <dsp:spPr>
        <a:xfrm>
          <a:off x="482237" y="4160940"/>
          <a:ext cx="7675477" cy="640365"/>
        </a:xfrm>
        <a:prstGeom prst="rect">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08290" tIns="91440" rIns="91440" bIns="91440" numCol="1" spcCol="1270" anchor="ctr" anchorCtr="0">
          <a:noAutofit/>
        </a:bodyPr>
        <a:lstStyle/>
        <a:p>
          <a:pPr marL="0" lvl="0" indent="0" algn="l" defTabSz="1600200">
            <a:lnSpc>
              <a:spcPct val="90000"/>
            </a:lnSpc>
            <a:spcBef>
              <a:spcPct val="0"/>
            </a:spcBef>
            <a:spcAft>
              <a:spcPct val="35000"/>
            </a:spcAft>
            <a:buNone/>
          </a:pPr>
          <a:r>
            <a:rPr lang="vi-VN" sz="3600" kern="1200" dirty="0">
              <a:latin typeface="Times New Roman"/>
              <a:cs typeface="Times New Roman"/>
            </a:rPr>
            <a:t>Kết luận và hướng phát triển</a:t>
          </a:r>
        </a:p>
      </dsp:txBody>
      <dsp:txXfrm>
        <a:off x="482237" y="4160940"/>
        <a:ext cx="7675477" cy="640365"/>
      </dsp:txXfrm>
    </dsp:sp>
    <dsp:sp modelId="{5246A1E8-51BE-49A2-80E6-775645112911}">
      <dsp:nvSpPr>
        <dsp:cNvPr id="0" name=""/>
        <dsp:cNvSpPr/>
      </dsp:nvSpPr>
      <dsp:spPr>
        <a:xfrm>
          <a:off x="82009" y="4080894"/>
          <a:ext cx="800456" cy="800456"/>
        </a:xfrm>
        <a:prstGeom prst="ellipse">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C7765A-14CA-45B7-BE00-229806C1F44D}" type="datetimeFigureOut">
              <a:rPr lang="en-US" smtClean="0"/>
              <a:t>7/12/19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1F9CCF-B563-4907-9568-EFEA5C456742}" type="slidenum">
              <a:rPr lang="en-US" smtClean="0"/>
              <a:t>‹#›</a:t>
            </a:fld>
            <a:endParaRPr lang="en-US"/>
          </a:p>
        </p:txBody>
      </p:sp>
    </p:spTree>
    <p:extLst>
      <p:ext uri="{BB962C8B-B14F-4D97-AF65-F5344CB8AC3E}">
        <p14:creationId xmlns:p14="http://schemas.microsoft.com/office/powerpoint/2010/main" val="776624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61F9CCF-B563-4907-9568-EFEA5C456742}" type="slidenum">
              <a:rPr lang="en-US" smtClean="0"/>
              <a:t>1</a:t>
            </a:fld>
            <a:endParaRPr lang="en-US"/>
          </a:p>
        </p:txBody>
      </p:sp>
    </p:spTree>
    <p:extLst>
      <p:ext uri="{BB962C8B-B14F-4D97-AF65-F5344CB8AC3E}">
        <p14:creationId xmlns:p14="http://schemas.microsoft.com/office/powerpoint/2010/main" val="2550826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1F9CCF-B563-4907-9568-EFEA5C456742}" type="slidenum">
              <a:rPr lang="en-US" smtClean="0"/>
              <a:t>4</a:t>
            </a:fld>
            <a:endParaRPr lang="en-US"/>
          </a:p>
        </p:txBody>
      </p:sp>
    </p:spTree>
    <p:extLst>
      <p:ext uri="{BB962C8B-B14F-4D97-AF65-F5344CB8AC3E}">
        <p14:creationId xmlns:p14="http://schemas.microsoft.com/office/powerpoint/2010/main" val="3876108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1F9CCF-B563-4907-9568-EFEA5C456742}" type="slidenum">
              <a:rPr lang="en-US" smtClean="0"/>
              <a:t>5</a:t>
            </a:fld>
            <a:endParaRPr lang="en-US"/>
          </a:p>
        </p:txBody>
      </p:sp>
    </p:spTree>
    <p:extLst>
      <p:ext uri="{BB962C8B-B14F-4D97-AF65-F5344CB8AC3E}">
        <p14:creationId xmlns:p14="http://schemas.microsoft.com/office/powerpoint/2010/main" val="2060735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Việc</a:t>
            </a:r>
            <a:r>
              <a:rPr lang="en-US" dirty="0"/>
              <a:t> </a:t>
            </a:r>
            <a:r>
              <a:rPr lang="en-US" dirty="0" err="1"/>
              <a:t>xử</a:t>
            </a:r>
            <a:r>
              <a:rPr lang="en-US" dirty="0"/>
              <a:t> </a:t>
            </a:r>
            <a:r>
              <a:rPr lang="en-US" dirty="0" err="1"/>
              <a:t>lý</a:t>
            </a:r>
            <a:r>
              <a:rPr lang="en-US" dirty="0"/>
              <a:t> </a:t>
            </a:r>
            <a:r>
              <a:rPr lang="en-US" dirty="0" err="1"/>
              <a:t>các</a:t>
            </a:r>
            <a:r>
              <a:rPr lang="en-US" dirty="0"/>
              <a:t> </a:t>
            </a:r>
            <a:r>
              <a:rPr lang="en-US" dirty="0" err="1"/>
              <a:t>từ</a:t>
            </a:r>
            <a:r>
              <a:rPr lang="en-US" dirty="0"/>
              <a:t> </a:t>
            </a:r>
            <a:r>
              <a:rPr lang="en-US" dirty="0" err="1"/>
              <a:t>trong</a:t>
            </a:r>
            <a:r>
              <a:rPr lang="en-US" dirty="0"/>
              <a:t> </a:t>
            </a:r>
            <a:r>
              <a:rPr lang="en-US" dirty="0" err="1"/>
              <a:t>ngôn</a:t>
            </a:r>
            <a:r>
              <a:rPr lang="en-US" dirty="0"/>
              <a:t> </a:t>
            </a:r>
            <a:r>
              <a:rPr lang="en-US" dirty="0" err="1"/>
              <a:t>ngữ</a:t>
            </a:r>
            <a:r>
              <a:rPr lang="en-US" dirty="0"/>
              <a:t> </a:t>
            </a:r>
            <a:r>
              <a:rPr lang="en-US" dirty="0" err="1"/>
              <a:t>tự</a:t>
            </a:r>
            <a:r>
              <a:rPr lang="en-US" dirty="0"/>
              <a:t> </a:t>
            </a:r>
            <a:r>
              <a:rPr lang="en-US" dirty="0" err="1"/>
              <a:t>nhiên</a:t>
            </a:r>
            <a:r>
              <a:rPr lang="en-US" dirty="0"/>
              <a:t> </a:t>
            </a:r>
            <a:r>
              <a:rPr lang="en-US" dirty="0" err="1"/>
              <a:t>rất</a:t>
            </a:r>
            <a:r>
              <a:rPr lang="en-US" dirty="0"/>
              <a:t> </a:t>
            </a:r>
            <a:r>
              <a:rPr lang="en-US" dirty="0" err="1"/>
              <a:t>khó</a:t>
            </a:r>
            <a:r>
              <a:rPr lang="en-US" dirty="0"/>
              <a:t> </a:t>
            </a:r>
            <a:r>
              <a:rPr lang="en-US" dirty="0" err="1"/>
              <a:t>cho</a:t>
            </a:r>
            <a:r>
              <a:rPr lang="en-US" dirty="0"/>
              <a:t> </a:t>
            </a:r>
            <a:r>
              <a:rPr lang="en-US" dirty="0" err="1"/>
              <a:t>máy</a:t>
            </a:r>
            <a:r>
              <a:rPr lang="en-US" dirty="0"/>
              <a:t> </a:t>
            </a:r>
            <a:r>
              <a:rPr lang="en-US" dirty="0" err="1"/>
              <a:t>tính</a:t>
            </a:r>
            <a:r>
              <a:rPr lang="en-US" dirty="0"/>
              <a:t>. </a:t>
            </a:r>
            <a:r>
              <a:rPr lang="en-US" dirty="0" err="1"/>
              <a:t>Thay</a:t>
            </a:r>
            <a:r>
              <a:rPr lang="en-US" dirty="0"/>
              <a:t> </a:t>
            </a:r>
            <a:r>
              <a:rPr lang="en-US" dirty="0" err="1"/>
              <a:t>vào</a:t>
            </a:r>
            <a:r>
              <a:rPr lang="en-US" dirty="0"/>
              <a:t> </a:t>
            </a:r>
            <a:r>
              <a:rPr lang="en-US" dirty="0" err="1"/>
              <a:t>đó</a:t>
            </a:r>
            <a:r>
              <a:rPr lang="en-US" dirty="0"/>
              <a:t>, ta </a:t>
            </a:r>
            <a:r>
              <a:rPr lang="en-US" dirty="0" err="1"/>
              <a:t>cần</a:t>
            </a:r>
            <a:r>
              <a:rPr lang="en-US" dirty="0"/>
              <a:t> </a:t>
            </a:r>
            <a:r>
              <a:rPr lang="en-US" dirty="0" err="1"/>
              <a:t>chuyển</a:t>
            </a:r>
            <a:r>
              <a:rPr lang="en-US" dirty="0"/>
              <a:t> </a:t>
            </a:r>
            <a:r>
              <a:rPr lang="en-US" dirty="0" err="1"/>
              <a:t>dữ</a:t>
            </a:r>
            <a:r>
              <a:rPr lang="en-US" dirty="0"/>
              <a:t> </a:t>
            </a:r>
            <a:r>
              <a:rPr lang="en-US" dirty="0" err="1"/>
              <a:t>liệu</a:t>
            </a:r>
            <a:r>
              <a:rPr lang="en-US" dirty="0"/>
              <a:t> </a:t>
            </a:r>
            <a:r>
              <a:rPr lang="en-US" dirty="0" err="1"/>
              <a:t>dạng</a:t>
            </a:r>
            <a:r>
              <a:rPr lang="en-US" dirty="0"/>
              <a:t> </a:t>
            </a:r>
            <a:r>
              <a:rPr lang="en-US" dirty="0" err="1"/>
              <a:t>chữ</a:t>
            </a:r>
            <a:r>
              <a:rPr lang="en-US" dirty="0"/>
              <a:t> </a:t>
            </a:r>
            <a:r>
              <a:rPr lang="en-US" dirty="0" err="1"/>
              <a:t>thành</a:t>
            </a:r>
            <a:r>
              <a:rPr lang="en-US" dirty="0"/>
              <a:t> </a:t>
            </a:r>
            <a:r>
              <a:rPr lang="en-US" dirty="0" err="1"/>
              <a:t>dữ</a:t>
            </a:r>
            <a:r>
              <a:rPr lang="en-US" dirty="0"/>
              <a:t> </a:t>
            </a:r>
            <a:r>
              <a:rPr lang="en-US" dirty="0" err="1"/>
              <a:t>liệu</a:t>
            </a:r>
            <a:r>
              <a:rPr lang="en-US" dirty="0"/>
              <a:t> </a:t>
            </a:r>
            <a:r>
              <a:rPr lang="en-US" dirty="0" err="1"/>
              <a:t>số</a:t>
            </a:r>
            <a:r>
              <a:rPr lang="en-US" dirty="0"/>
              <a:t> </a:t>
            </a:r>
            <a:r>
              <a:rPr lang="en-US" dirty="0" err="1"/>
              <a:t>để</a:t>
            </a:r>
            <a:r>
              <a:rPr lang="en-US" dirty="0"/>
              <a:t> </a:t>
            </a:r>
            <a:r>
              <a:rPr lang="en-US" dirty="0" err="1"/>
              <a:t>có</a:t>
            </a:r>
            <a:r>
              <a:rPr lang="en-US" dirty="0"/>
              <a:t> </a:t>
            </a:r>
            <a:r>
              <a:rPr lang="en-US" dirty="0" err="1"/>
              <a:t>thể</a:t>
            </a:r>
            <a:r>
              <a:rPr lang="en-US" dirty="0"/>
              <a:t> </a:t>
            </a:r>
            <a:r>
              <a:rPr lang="en-US" dirty="0" err="1"/>
              <a:t>xử</a:t>
            </a:r>
            <a:r>
              <a:rPr lang="en-US" dirty="0"/>
              <a:t> </a:t>
            </a:r>
            <a:r>
              <a:rPr lang="en-US" dirty="0" err="1"/>
              <a:t>lý</a:t>
            </a:r>
            <a:r>
              <a:rPr lang="en-US" dirty="0"/>
              <a:t> </a:t>
            </a:r>
            <a:r>
              <a:rPr lang="en-US" dirty="0" err="1"/>
              <a:t>bằng</a:t>
            </a:r>
            <a:r>
              <a:rPr lang="en-US" dirty="0"/>
              <a:t> </a:t>
            </a:r>
            <a:r>
              <a:rPr lang="en-US" dirty="0" err="1"/>
              <a:t>các</a:t>
            </a:r>
            <a:r>
              <a:rPr lang="en-US" dirty="0"/>
              <a:t> </a:t>
            </a:r>
            <a:r>
              <a:rPr lang="en-US" dirty="0" err="1"/>
              <a:t>thuật</a:t>
            </a:r>
            <a:r>
              <a:rPr lang="en-US" dirty="0"/>
              <a:t> </a:t>
            </a:r>
            <a:r>
              <a:rPr lang="en-US" dirty="0" err="1"/>
              <a:t>toán</a:t>
            </a:r>
            <a:r>
              <a:rPr lang="en-US" dirty="0"/>
              <a:t>. </a:t>
            </a:r>
            <a:r>
              <a:rPr lang="en-US" dirty="0" err="1"/>
              <a:t>Quá</a:t>
            </a:r>
            <a:r>
              <a:rPr lang="en-US" dirty="0"/>
              <a:t> </a:t>
            </a:r>
            <a:r>
              <a:rPr lang="en-US" dirty="0" err="1"/>
              <a:t>trình</a:t>
            </a:r>
            <a:r>
              <a:rPr lang="en-US" dirty="0"/>
              <a:t> mapping </a:t>
            </a:r>
            <a:r>
              <a:rPr lang="en-US" dirty="0" err="1"/>
              <a:t>dạng</a:t>
            </a:r>
            <a:r>
              <a:rPr lang="en-US" dirty="0"/>
              <a:t> </a:t>
            </a:r>
            <a:r>
              <a:rPr lang="en-US" dirty="0" err="1"/>
              <a:t>chữ</a:t>
            </a:r>
            <a:r>
              <a:rPr lang="en-US" dirty="0"/>
              <a:t> sang </a:t>
            </a:r>
            <a:r>
              <a:rPr lang="en-US" dirty="0" err="1"/>
              <a:t>số</a:t>
            </a:r>
            <a:r>
              <a:rPr lang="en-US" dirty="0"/>
              <a:t> </a:t>
            </a:r>
            <a:r>
              <a:rPr lang="en-US" dirty="0" err="1"/>
              <a:t>được</a:t>
            </a:r>
            <a:r>
              <a:rPr lang="en-US" dirty="0"/>
              <a:t> </a:t>
            </a:r>
            <a:r>
              <a:rPr lang="en-US" dirty="0" err="1"/>
              <a:t>gọi</a:t>
            </a:r>
            <a:r>
              <a:rPr lang="en-US" dirty="0"/>
              <a:t> </a:t>
            </a:r>
            <a:r>
              <a:rPr lang="en-US" dirty="0" err="1"/>
              <a:t>là</a:t>
            </a:r>
            <a:r>
              <a:rPr lang="en-US" dirty="0"/>
              <a:t> Word embedding. </a:t>
            </a:r>
            <a:r>
              <a:rPr lang="en-US" dirty="0" err="1"/>
              <a:t>Mục</a:t>
            </a:r>
            <a:r>
              <a:rPr lang="en-US" dirty="0"/>
              <a:t> </a:t>
            </a:r>
            <a:r>
              <a:rPr lang="en-US" dirty="0" err="1"/>
              <a:t>tiêu</a:t>
            </a:r>
            <a:r>
              <a:rPr lang="en-US" dirty="0"/>
              <a:t> </a:t>
            </a:r>
            <a:r>
              <a:rPr lang="en-US" dirty="0" err="1"/>
              <a:t>là</a:t>
            </a:r>
            <a:r>
              <a:rPr lang="en-US" dirty="0"/>
              <a:t> </a:t>
            </a:r>
            <a:r>
              <a:rPr lang="en-US" dirty="0" err="1"/>
              <a:t>chuyển</a:t>
            </a:r>
            <a:r>
              <a:rPr lang="en-US" dirty="0"/>
              <a:t> </a:t>
            </a:r>
            <a:r>
              <a:rPr lang="en-US" dirty="0" err="1"/>
              <a:t>các</a:t>
            </a:r>
            <a:r>
              <a:rPr lang="en-US" dirty="0"/>
              <a:t> </a:t>
            </a:r>
            <a:r>
              <a:rPr lang="en-US" dirty="0" err="1"/>
              <a:t>câu</a:t>
            </a:r>
            <a:r>
              <a:rPr lang="en-US" dirty="0"/>
              <a:t> </a:t>
            </a:r>
            <a:r>
              <a:rPr lang="en-US" dirty="0" err="1"/>
              <a:t>thành</a:t>
            </a:r>
            <a:r>
              <a:rPr lang="en-US" dirty="0"/>
              <a:t> </a:t>
            </a:r>
            <a:r>
              <a:rPr lang="en-US" dirty="0" err="1"/>
              <a:t>các</a:t>
            </a:r>
            <a:r>
              <a:rPr lang="en-US" dirty="0"/>
              <a:t> vector </a:t>
            </a:r>
            <a:r>
              <a:rPr lang="en-US" dirty="0" err="1"/>
              <a:t>số</a:t>
            </a:r>
            <a:r>
              <a:rPr lang="en-US" dirty="0"/>
              <a:t>. </a:t>
            </a:r>
            <a:r>
              <a:rPr lang="en-US" dirty="0" err="1"/>
              <a:t>Sẽ</a:t>
            </a:r>
            <a:r>
              <a:rPr lang="en-US" dirty="0"/>
              <a:t> </a:t>
            </a:r>
            <a:r>
              <a:rPr lang="en-US" dirty="0" err="1"/>
              <a:t>được</a:t>
            </a:r>
            <a:r>
              <a:rPr lang="en-US" dirty="0"/>
              <a:t> </a:t>
            </a:r>
            <a:r>
              <a:rPr lang="en-US" dirty="0" err="1"/>
              <a:t>dùng</a:t>
            </a:r>
            <a:r>
              <a:rPr lang="en-US" dirty="0"/>
              <a:t> </a:t>
            </a:r>
            <a:r>
              <a:rPr lang="en-US" dirty="0" err="1"/>
              <a:t>làm</a:t>
            </a:r>
            <a:r>
              <a:rPr lang="en-US" dirty="0"/>
              <a:t> </a:t>
            </a:r>
            <a:r>
              <a:rPr lang="en-US" dirty="0" err="1"/>
              <a:t>các</a:t>
            </a:r>
            <a:r>
              <a:rPr lang="en-US" dirty="0"/>
              <a:t> vector </a:t>
            </a:r>
            <a:r>
              <a:rPr lang="en-US" dirty="0" err="1"/>
              <a:t>đặc</a:t>
            </a:r>
            <a:r>
              <a:rPr lang="en-US" dirty="0"/>
              <a:t> </a:t>
            </a:r>
            <a:r>
              <a:rPr lang="en-US" dirty="0" err="1"/>
              <a:t>trưng</a:t>
            </a:r>
            <a:r>
              <a:rPr lang="en-US" dirty="0"/>
              <a:t> </a:t>
            </a:r>
            <a:r>
              <a:rPr lang="en-US" dirty="0" err="1"/>
              <a:t>cho</a:t>
            </a:r>
            <a:r>
              <a:rPr lang="en-US" dirty="0"/>
              <a:t> </a:t>
            </a:r>
            <a:r>
              <a:rPr lang="en-US" dirty="0" err="1"/>
              <a:t>quá</a:t>
            </a:r>
            <a:r>
              <a:rPr lang="en-US" dirty="0"/>
              <a:t> </a:t>
            </a:r>
            <a:r>
              <a:rPr lang="en-US" dirty="0" err="1"/>
              <a:t>trình</a:t>
            </a:r>
            <a:r>
              <a:rPr lang="en-US" dirty="0"/>
              <a:t> </a:t>
            </a:r>
            <a:r>
              <a:rPr lang="en-US" dirty="0" err="1"/>
              <a:t>học</a:t>
            </a:r>
            <a:r>
              <a:rPr lang="en-US" dirty="0"/>
              <a:t> </a:t>
            </a:r>
            <a:r>
              <a:rPr lang="en-US" dirty="0" err="1"/>
              <a:t>tập</a:t>
            </a:r>
            <a:r>
              <a:rPr lang="en-US" dirty="0"/>
              <a:t>.</a:t>
            </a:r>
          </a:p>
          <a:p>
            <a:r>
              <a:rPr lang="en-US" dirty="0" err="1"/>
              <a:t>Các</a:t>
            </a:r>
            <a:r>
              <a:rPr lang="en-US" dirty="0"/>
              <a:t> </a:t>
            </a:r>
            <a:r>
              <a:rPr lang="en-US" dirty="0" err="1"/>
              <a:t>quá</a:t>
            </a:r>
            <a:r>
              <a:rPr lang="en-US" dirty="0"/>
              <a:t> </a:t>
            </a:r>
            <a:r>
              <a:rPr lang="en-US" dirty="0" err="1"/>
              <a:t>trình</a:t>
            </a:r>
            <a:r>
              <a:rPr lang="en-US" dirty="0"/>
              <a:t> </a:t>
            </a:r>
            <a:r>
              <a:rPr lang="en-US" dirty="0" err="1"/>
              <a:t>ánh</a:t>
            </a:r>
            <a:r>
              <a:rPr lang="en-US" dirty="0"/>
              <a:t> </a:t>
            </a:r>
            <a:r>
              <a:rPr lang="en-US" dirty="0" err="1"/>
              <a:t>xạ</a:t>
            </a:r>
            <a:r>
              <a:rPr lang="en-US" dirty="0"/>
              <a:t> </a:t>
            </a:r>
            <a:r>
              <a:rPr lang="en-US" dirty="0" err="1"/>
              <a:t>thường</a:t>
            </a:r>
            <a:r>
              <a:rPr lang="en-US" dirty="0"/>
              <a:t> chia </a:t>
            </a:r>
            <a:r>
              <a:rPr lang="en-US" dirty="0" err="1"/>
              <a:t>làm</a:t>
            </a:r>
            <a:r>
              <a:rPr lang="en-US" dirty="0"/>
              <a:t> 2 </a:t>
            </a:r>
            <a:r>
              <a:rPr lang="en-US" dirty="0" err="1"/>
              <a:t>loại</a:t>
            </a:r>
            <a:r>
              <a:rPr lang="en-US" dirty="0"/>
              <a:t> </a:t>
            </a:r>
            <a:r>
              <a:rPr lang="en-US" dirty="0" err="1"/>
              <a:t>chính</a:t>
            </a:r>
            <a:r>
              <a:rPr lang="en-US" dirty="0"/>
              <a:t>: </a:t>
            </a:r>
            <a:r>
              <a:rPr lang="en-US" dirty="0" err="1"/>
              <a:t>Dựa</a:t>
            </a:r>
            <a:r>
              <a:rPr lang="en-US" dirty="0"/>
              <a:t> </a:t>
            </a:r>
            <a:r>
              <a:rPr lang="en-US" dirty="0" err="1"/>
              <a:t>theo</a:t>
            </a:r>
            <a:r>
              <a:rPr lang="en-US" dirty="0"/>
              <a:t> </a:t>
            </a:r>
            <a:r>
              <a:rPr lang="en-US" dirty="0" err="1"/>
              <a:t>tần</a:t>
            </a:r>
            <a:r>
              <a:rPr lang="en-US" dirty="0"/>
              <a:t> </a:t>
            </a:r>
            <a:r>
              <a:rPr lang="en-US" dirty="0" err="1"/>
              <a:t>suất</a:t>
            </a:r>
            <a:r>
              <a:rPr lang="en-US" dirty="0"/>
              <a:t> </a:t>
            </a:r>
            <a:r>
              <a:rPr lang="en-US" dirty="0" err="1"/>
              <a:t>xuất</a:t>
            </a:r>
            <a:r>
              <a:rPr lang="en-US" dirty="0"/>
              <a:t> </a:t>
            </a:r>
            <a:r>
              <a:rPr lang="en-US" dirty="0" err="1"/>
              <a:t>hiện</a:t>
            </a:r>
            <a:r>
              <a:rPr lang="en-US" dirty="0"/>
              <a:t> </a:t>
            </a:r>
            <a:r>
              <a:rPr lang="en-US" dirty="0" err="1"/>
              <a:t>hoặc</a:t>
            </a:r>
            <a:r>
              <a:rPr lang="en-US" dirty="0"/>
              <a:t> </a:t>
            </a:r>
            <a:r>
              <a:rPr lang="en-US" dirty="0" err="1"/>
              <a:t>dựa</a:t>
            </a:r>
            <a:r>
              <a:rPr lang="en-US" dirty="0"/>
              <a:t> </a:t>
            </a:r>
            <a:r>
              <a:rPr lang="en-US" dirty="0" err="1"/>
              <a:t>theo</a:t>
            </a:r>
            <a:r>
              <a:rPr lang="en-US" dirty="0"/>
              <a:t> </a:t>
            </a:r>
            <a:r>
              <a:rPr lang="en-US" dirty="0" err="1"/>
              <a:t>các</a:t>
            </a:r>
            <a:r>
              <a:rPr lang="en-US" dirty="0"/>
              <a:t> </a:t>
            </a:r>
            <a:r>
              <a:rPr lang="en-US" dirty="0" err="1"/>
              <a:t>mô</a:t>
            </a:r>
            <a:r>
              <a:rPr lang="en-US" dirty="0"/>
              <a:t> </a:t>
            </a:r>
            <a:r>
              <a:rPr lang="en-US" dirty="0" err="1"/>
              <a:t>hình</a:t>
            </a:r>
            <a:r>
              <a:rPr lang="en-US" dirty="0"/>
              <a:t> </a:t>
            </a:r>
            <a:r>
              <a:rPr lang="en-US" dirty="0" err="1"/>
              <a:t>dự</a:t>
            </a:r>
            <a:r>
              <a:rPr lang="en-US" dirty="0"/>
              <a:t> </a:t>
            </a:r>
            <a:r>
              <a:rPr lang="en-US" dirty="0" err="1"/>
              <a:t>đoán</a:t>
            </a:r>
            <a:r>
              <a:rPr lang="en-US" dirty="0"/>
              <a:t>.</a:t>
            </a:r>
          </a:p>
        </p:txBody>
      </p:sp>
      <p:sp>
        <p:nvSpPr>
          <p:cNvPr id="4" name="Slide Number Placeholder 3"/>
          <p:cNvSpPr>
            <a:spLocks noGrp="1"/>
          </p:cNvSpPr>
          <p:nvPr>
            <p:ph type="sldNum" sz="quarter" idx="5"/>
          </p:nvPr>
        </p:nvSpPr>
        <p:spPr/>
        <p:txBody>
          <a:bodyPr/>
          <a:lstStyle/>
          <a:p>
            <a:fld id="{661F9CCF-B563-4907-9568-EFEA5C456742}" type="slidenum">
              <a:rPr lang="en-US" smtClean="0"/>
              <a:t>6</a:t>
            </a:fld>
            <a:endParaRPr lang="en-US"/>
          </a:p>
        </p:txBody>
      </p:sp>
    </p:spTree>
    <p:extLst>
      <p:ext uri="{BB962C8B-B14F-4D97-AF65-F5344CB8AC3E}">
        <p14:creationId xmlns:p14="http://schemas.microsoft.com/office/powerpoint/2010/main" val="3634044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Kỹ</a:t>
            </a:r>
            <a:r>
              <a:rPr lang="en-US" dirty="0"/>
              <a:t> </a:t>
            </a:r>
            <a:r>
              <a:rPr lang="en-US" dirty="0" err="1"/>
              <a:t>thuật</a:t>
            </a:r>
            <a:r>
              <a:rPr lang="en-US" dirty="0"/>
              <a:t> </a:t>
            </a:r>
            <a:r>
              <a:rPr lang="en-US" dirty="0" err="1"/>
              <a:t>đơn</a:t>
            </a:r>
            <a:r>
              <a:rPr lang="en-US" dirty="0"/>
              <a:t> </a:t>
            </a:r>
            <a:r>
              <a:rPr lang="en-US" dirty="0" err="1"/>
              <a:t>giản</a:t>
            </a:r>
            <a:r>
              <a:rPr lang="en-US" dirty="0"/>
              <a:t> </a:t>
            </a:r>
            <a:r>
              <a:rPr lang="en-US" dirty="0" err="1"/>
              <a:t>nhất</a:t>
            </a:r>
            <a:r>
              <a:rPr lang="en-US" dirty="0"/>
              <a:t> </a:t>
            </a:r>
            <a:r>
              <a:rPr lang="en-US" dirty="0" err="1"/>
              <a:t>là</a:t>
            </a:r>
            <a:r>
              <a:rPr lang="en-US" dirty="0"/>
              <a:t> </a:t>
            </a:r>
            <a:r>
              <a:rPr lang="en-US" dirty="0" err="1"/>
              <a:t>sử</a:t>
            </a:r>
            <a:r>
              <a:rPr lang="en-US" dirty="0"/>
              <a:t> dung One- hot vector.</a:t>
            </a:r>
          </a:p>
          <a:p>
            <a:r>
              <a:rPr lang="en-US" dirty="0" err="1"/>
              <a:t>Trong</a:t>
            </a:r>
            <a:r>
              <a:rPr lang="en-US" dirty="0"/>
              <a:t> </a:t>
            </a:r>
            <a:r>
              <a:rPr lang="en-US" dirty="0" err="1"/>
              <a:t>kỹ</a:t>
            </a:r>
            <a:r>
              <a:rPr lang="en-US" dirty="0"/>
              <a:t> </a:t>
            </a:r>
            <a:r>
              <a:rPr lang="en-US" dirty="0" err="1"/>
              <a:t>thuật</a:t>
            </a:r>
            <a:r>
              <a:rPr lang="en-US" dirty="0"/>
              <a:t> </a:t>
            </a:r>
            <a:r>
              <a:rPr lang="en-US" dirty="0" err="1"/>
              <a:t>này</a:t>
            </a:r>
            <a:r>
              <a:rPr lang="en-US" dirty="0"/>
              <a:t> ta </a:t>
            </a:r>
            <a:r>
              <a:rPr lang="en-US" dirty="0" err="1"/>
              <a:t>sẽ</a:t>
            </a:r>
            <a:r>
              <a:rPr lang="en-US" dirty="0"/>
              <a:t> </a:t>
            </a:r>
            <a:r>
              <a:rPr lang="en-US" dirty="0" err="1"/>
              <a:t>có</a:t>
            </a:r>
            <a:r>
              <a:rPr lang="en-US" dirty="0"/>
              <a:t> </a:t>
            </a:r>
            <a:r>
              <a:rPr lang="en-US" dirty="0" err="1"/>
              <a:t>một</a:t>
            </a:r>
            <a:r>
              <a:rPr lang="en-US" dirty="0"/>
              <a:t> </a:t>
            </a:r>
            <a:r>
              <a:rPr lang="en-US" dirty="0" err="1"/>
              <a:t>bộ</a:t>
            </a:r>
            <a:r>
              <a:rPr lang="en-US" dirty="0"/>
              <a:t> </a:t>
            </a:r>
            <a:r>
              <a:rPr lang="en-US" dirty="0" err="1"/>
              <a:t>từ</a:t>
            </a:r>
            <a:r>
              <a:rPr lang="en-US" dirty="0"/>
              <a:t> </a:t>
            </a:r>
            <a:r>
              <a:rPr lang="en-US" dirty="0" err="1"/>
              <a:t>điển</a:t>
            </a:r>
            <a:r>
              <a:rPr lang="en-US" dirty="0"/>
              <a:t>.</a:t>
            </a:r>
          </a:p>
          <a:p>
            <a:r>
              <a:rPr lang="en-US" dirty="0" err="1"/>
              <a:t>Các</a:t>
            </a:r>
            <a:r>
              <a:rPr lang="en-US" dirty="0"/>
              <a:t> </a:t>
            </a:r>
            <a:r>
              <a:rPr lang="en-US" dirty="0" err="1"/>
              <a:t>từ</a:t>
            </a:r>
            <a:r>
              <a:rPr lang="en-US" dirty="0"/>
              <a:t> </a:t>
            </a:r>
            <a:r>
              <a:rPr lang="en-US" dirty="0" err="1"/>
              <a:t>trong</a:t>
            </a:r>
            <a:r>
              <a:rPr lang="en-US" dirty="0"/>
              <a:t> </a:t>
            </a:r>
            <a:r>
              <a:rPr lang="en-US" dirty="0" err="1"/>
              <a:t>câu</a:t>
            </a:r>
            <a:r>
              <a:rPr lang="en-US" dirty="0"/>
              <a:t> </a:t>
            </a:r>
            <a:r>
              <a:rPr lang="en-US" dirty="0" err="1"/>
              <a:t>sẽ</a:t>
            </a:r>
            <a:r>
              <a:rPr lang="en-US" dirty="0"/>
              <a:t> </a:t>
            </a:r>
            <a:r>
              <a:rPr lang="en-US" dirty="0" err="1"/>
              <a:t>được</a:t>
            </a:r>
            <a:r>
              <a:rPr lang="en-US" dirty="0"/>
              <a:t> </a:t>
            </a:r>
            <a:r>
              <a:rPr lang="en-US" dirty="0" err="1"/>
              <a:t>chuyển</a:t>
            </a:r>
            <a:r>
              <a:rPr lang="en-US" dirty="0"/>
              <a:t> </a:t>
            </a:r>
            <a:r>
              <a:rPr lang="en-US" dirty="0" err="1"/>
              <a:t>thành</a:t>
            </a:r>
            <a:r>
              <a:rPr lang="en-US" dirty="0"/>
              <a:t> </a:t>
            </a:r>
            <a:r>
              <a:rPr lang="en-US" dirty="0" err="1"/>
              <a:t>một</a:t>
            </a:r>
            <a:r>
              <a:rPr lang="en-US" dirty="0"/>
              <a:t> vector </a:t>
            </a:r>
            <a:r>
              <a:rPr lang="en-US" dirty="0" err="1"/>
              <a:t>chỉ</a:t>
            </a:r>
            <a:r>
              <a:rPr lang="en-US" dirty="0"/>
              <a:t> </a:t>
            </a:r>
            <a:r>
              <a:rPr lang="en-US" dirty="0" err="1"/>
              <a:t>chưa</a:t>
            </a:r>
            <a:r>
              <a:rPr lang="en-US" dirty="0"/>
              <a:t> 2 </a:t>
            </a:r>
            <a:r>
              <a:rPr lang="en-US" dirty="0" err="1"/>
              <a:t>giá</a:t>
            </a:r>
            <a:r>
              <a:rPr lang="en-US" dirty="0"/>
              <a:t> </a:t>
            </a:r>
            <a:r>
              <a:rPr lang="en-US" dirty="0" err="1"/>
              <a:t>trị</a:t>
            </a:r>
            <a:r>
              <a:rPr lang="en-US" dirty="0"/>
              <a:t> 0 </a:t>
            </a:r>
            <a:r>
              <a:rPr lang="en-US" dirty="0" err="1"/>
              <a:t>và</a:t>
            </a:r>
            <a:r>
              <a:rPr lang="en-US" dirty="0"/>
              <a:t> 1</a:t>
            </a:r>
          </a:p>
          <a:p>
            <a:r>
              <a:rPr lang="en-US" dirty="0" err="1"/>
              <a:t>Nếu</a:t>
            </a:r>
            <a:r>
              <a:rPr lang="en-US" dirty="0"/>
              <a:t> </a:t>
            </a:r>
            <a:r>
              <a:rPr lang="en-US" dirty="0" err="1"/>
              <a:t>từ</a:t>
            </a:r>
            <a:r>
              <a:rPr lang="en-US" dirty="0"/>
              <a:t> </a:t>
            </a:r>
            <a:r>
              <a:rPr lang="en-US" dirty="0" err="1"/>
              <a:t>đó</a:t>
            </a:r>
            <a:r>
              <a:rPr lang="en-US" dirty="0"/>
              <a:t> </a:t>
            </a:r>
            <a:r>
              <a:rPr lang="en-US" dirty="0" err="1"/>
              <a:t>nằm</a:t>
            </a:r>
            <a:r>
              <a:rPr lang="en-US" dirty="0"/>
              <a:t> </a:t>
            </a:r>
            <a:r>
              <a:rPr lang="en-US" dirty="0" err="1"/>
              <a:t>ở</a:t>
            </a:r>
            <a:r>
              <a:rPr lang="en-US" dirty="0"/>
              <a:t> </a:t>
            </a:r>
            <a:r>
              <a:rPr lang="en-US" dirty="0" err="1"/>
              <a:t>vị</a:t>
            </a:r>
            <a:r>
              <a:rPr lang="en-US" dirty="0"/>
              <a:t> </a:t>
            </a:r>
            <a:r>
              <a:rPr lang="en-US" dirty="0" err="1"/>
              <a:t>trí</a:t>
            </a:r>
            <a:r>
              <a:rPr lang="en-US" dirty="0"/>
              <a:t> </a:t>
            </a:r>
            <a:r>
              <a:rPr lang="en-US" dirty="0" err="1"/>
              <a:t>thứ</a:t>
            </a:r>
            <a:r>
              <a:rPr lang="en-US" dirty="0"/>
              <a:t> </a:t>
            </a:r>
            <a:r>
              <a:rPr lang="en-US" dirty="0" err="1"/>
              <a:t>i</a:t>
            </a:r>
            <a:r>
              <a:rPr lang="en-US" dirty="0"/>
              <a:t> </a:t>
            </a:r>
            <a:r>
              <a:rPr lang="en-US" dirty="0" err="1"/>
              <a:t>trong</a:t>
            </a:r>
            <a:r>
              <a:rPr lang="en-US" dirty="0"/>
              <a:t> </a:t>
            </a:r>
            <a:r>
              <a:rPr lang="en-US" dirty="0" err="1"/>
              <a:t>từ</a:t>
            </a:r>
            <a:r>
              <a:rPr lang="en-US" dirty="0"/>
              <a:t> </a:t>
            </a:r>
            <a:r>
              <a:rPr lang="en-US" dirty="0" err="1"/>
              <a:t>điển</a:t>
            </a:r>
            <a:r>
              <a:rPr lang="en-US" dirty="0"/>
              <a:t>, </a:t>
            </a:r>
            <a:r>
              <a:rPr lang="en-US" dirty="0" err="1"/>
              <a:t>sẽ</a:t>
            </a:r>
            <a:r>
              <a:rPr lang="en-US" dirty="0"/>
              <a:t> </a:t>
            </a:r>
            <a:r>
              <a:rPr lang="en-US" dirty="0" err="1"/>
              <a:t>chuyển</a:t>
            </a:r>
            <a:r>
              <a:rPr lang="en-US" dirty="0"/>
              <a:t> </a:t>
            </a:r>
            <a:r>
              <a:rPr lang="en-US" dirty="0" err="1"/>
              <a:t>nó</a:t>
            </a:r>
            <a:r>
              <a:rPr lang="en-US" dirty="0"/>
              <a:t> </a:t>
            </a:r>
            <a:r>
              <a:rPr lang="en-US" dirty="0" err="1"/>
              <a:t>thành</a:t>
            </a:r>
            <a:r>
              <a:rPr lang="en-US" dirty="0"/>
              <a:t> vector </a:t>
            </a:r>
            <a:r>
              <a:rPr lang="en-US" dirty="0" err="1"/>
              <a:t>có</a:t>
            </a:r>
            <a:r>
              <a:rPr lang="en-US" dirty="0"/>
              <a:t> index </a:t>
            </a:r>
            <a:r>
              <a:rPr lang="en-US" dirty="0" err="1"/>
              <a:t>i</a:t>
            </a:r>
            <a:r>
              <a:rPr lang="en-US" dirty="0"/>
              <a:t> = 1, </a:t>
            </a:r>
            <a:r>
              <a:rPr lang="en-US" dirty="0" err="1"/>
              <a:t>các</a:t>
            </a:r>
            <a:r>
              <a:rPr lang="en-US" dirty="0"/>
              <a:t> </a:t>
            </a:r>
            <a:r>
              <a:rPr lang="en-US" dirty="0" err="1"/>
              <a:t>vị</a:t>
            </a:r>
            <a:r>
              <a:rPr lang="en-US" dirty="0"/>
              <a:t> </a:t>
            </a:r>
            <a:r>
              <a:rPr lang="en-US" dirty="0" err="1"/>
              <a:t>trí</a:t>
            </a:r>
            <a:r>
              <a:rPr lang="en-US" dirty="0"/>
              <a:t> </a:t>
            </a:r>
            <a:r>
              <a:rPr lang="en-US" dirty="0" err="1"/>
              <a:t>còn</a:t>
            </a:r>
            <a:r>
              <a:rPr lang="en-US" dirty="0"/>
              <a:t> </a:t>
            </a:r>
            <a:r>
              <a:rPr lang="en-US" dirty="0" err="1"/>
              <a:t>lại</a:t>
            </a:r>
            <a:r>
              <a:rPr lang="en-US" dirty="0"/>
              <a:t> </a:t>
            </a:r>
            <a:r>
              <a:rPr lang="en-US" dirty="0" err="1"/>
              <a:t>là</a:t>
            </a:r>
            <a:r>
              <a:rPr lang="en-US" dirty="0"/>
              <a:t> 0</a:t>
            </a:r>
          </a:p>
          <a:p>
            <a:endParaRPr lang="en-US" dirty="0"/>
          </a:p>
        </p:txBody>
      </p:sp>
      <p:sp>
        <p:nvSpPr>
          <p:cNvPr id="4" name="Slide Number Placeholder 3"/>
          <p:cNvSpPr>
            <a:spLocks noGrp="1"/>
          </p:cNvSpPr>
          <p:nvPr>
            <p:ph type="sldNum" sz="quarter" idx="5"/>
          </p:nvPr>
        </p:nvSpPr>
        <p:spPr/>
        <p:txBody>
          <a:bodyPr/>
          <a:lstStyle/>
          <a:p>
            <a:fld id="{661F9CCF-B563-4907-9568-EFEA5C456742}" type="slidenum">
              <a:rPr lang="en-US" smtClean="0"/>
              <a:t>7</a:t>
            </a:fld>
            <a:endParaRPr lang="en-US"/>
          </a:p>
        </p:txBody>
      </p:sp>
    </p:spTree>
    <p:extLst>
      <p:ext uri="{BB962C8B-B14F-4D97-AF65-F5344CB8AC3E}">
        <p14:creationId xmlns:p14="http://schemas.microsoft.com/office/powerpoint/2010/main" val="4110709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1F9CCF-B563-4907-9568-EFEA5C456742}" type="slidenum">
              <a:rPr lang="en-US" smtClean="0"/>
              <a:t>9</a:t>
            </a:fld>
            <a:endParaRPr lang="en-US"/>
          </a:p>
        </p:txBody>
      </p:sp>
    </p:spTree>
    <p:extLst>
      <p:ext uri="{BB962C8B-B14F-4D97-AF65-F5344CB8AC3E}">
        <p14:creationId xmlns:p14="http://schemas.microsoft.com/office/powerpoint/2010/main" val="3000483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Mô</a:t>
            </a:r>
            <a:r>
              <a:rPr lang="en-US" dirty="0"/>
              <a:t> </a:t>
            </a:r>
            <a:r>
              <a:rPr lang="en-US" dirty="0" err="1"/>
              <a:t>hình</a:t>
            </a:r>
            <a:r>
              <a:rPr lang="en-US" dirty="0"/>
              <a:t> </a:t>
            </a:r>
            <a:r>
              <a:rPr lang="vi-VN" dirty="0"/>
              <a:t>Skip-gram</a:t>
            </a:r>
            <a:endParaRPr lang="en-US" dirty="0"/>
          </a:p>
        </p:txBody>
      </p:sp>
      <p:sp>
        <p:nvSpPr>
          <p:cNvPr id="4" name="Slide Number Placeholder 3"/>
          <p:cNvSpPr>
            <a:spLocks noGrp="1"/>
          </p:cNvSpPr>
          <p:nvPr>
            <p:ph type="sldNum" sz="quarter" idx="5"/>
          </p:nvPr>
        </p:nvSpPr>
        <p:spPr/>
        <p:txBody>
          <a:bodyPr/>
          <a:lstStyle/>
          <a:p>
            <a:fld id="{661F9CCF-B563-4907-9568-EFEA5C456742}" type="slidenum">
              <a:rPr lang="en-US" smtClean="0"/>
              <a:t>12</a:t>
            </a:fld>
            <a:endParaRPr lang="en-US"/>
          </a:p>
        </p:txBody>
      </p:sp>
    </p:spTree>
    <p:extLst>
      <p:ext uri="{BB962C8B-B14F-4D97-AF65-F5344CB8AC3E}">
        <p14:creationId xmlns:p14="http://schemas.microsoft.com/office/powerpoint/2010/main" val="3071425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algn="just"/>
            <a:r>
              <a:rPr lang="vi-VN"/>
              <a:t>Recurrent có nghĩa là thực hiện lặp lại cùng một tác vụ cho mỗi thành phần trong chuỗi. Trong đó, kết quả đầu ra tại thời điểm hiện tại phụ thuộc vào kết quả tính toán của các thành phần ở những thời điểm trước đó.</a:t>
            </a:r>
            <a:endParaRPr lang="en-US"/>
          </a:p>
          <a:p>
            <a:pPr algn="just"/>
            <a:r>
              <a:rPr lang="vi-VN"/>
              <a:t>Nói cách khác, RNNs là một mô hình có trí nhớ (</a:t>
            </a:r>
            <a:r>
              <a:rPr lang="vi-VN" i="1"/>
              <a:t>memory</a:t>
            </a:r>
            <a:r>
              <a:rPr lang="vi-VN"/>
              <a:t>), có khả năng nhớ được thông tin đã tính toán trước đó. Không như các mô hình Neural Network truyền thống đó là thông tin đầu vào (</a:t>
            </a:r>
            <a:r>
              <a:rPr lang="vi-VN" i="1"/>
              <a:t>input</a:t>
            </a:r>
            <a:r>
              <a:rPr lang="vi-VN"/>
              <a:t>) hoàn toàn độc lập với thông tin đầu ra (</a:t>
            </a:r>
            <a:r>
              <a:rPr lang="vi-VN" i="1"/>
              <a:t>output</a:t>
            </a:r>
            <a:r>
              <a:rPr lang="vi-VN"/>
              <a:t>). Về lý thuyết, RNNs có thể nhớ được thông tin của chuỗi có chiều dài bất kì, nhưng trong thực tế mô hình này chỉ nhớ được thông tin ở vài bước trước đó.</a:t>
            </a:r>
            <a:endParaRPr lang="en-US"/>
          </a:p>
          <a:p>
            <a:pPr algn="just"/>
            <a:r>
              <a:rPr lang="vi-VN"/>
              <a:t>Không như Neural Network truyền thống, tại mỗi layer phải sử dụng một parameter khác. RNNs chỉ sử dụng một bộ parameters (U, V, W) cho toàn bộ các bước.</a:t>
            </a:r>
            <a:endParaRPr lang="en-US"/>
          </a:p>
        </p:txBody>
      </p:sp>
      <p:sp>
        <p:nvSpPr>
          <p:cNvPr id="4" name="Slide Number Placeholder 3"/>
          <p:cNvSpPr>
            <a:spLocks noGrp="1"/>
          </p:cNvSpPr>
          <p:nvPr>
            <p:ph type="sldNum" sz="quarter" idx="10"/>
          </p:nvPr>
        </p:nvSpPr>
        <p:spPr/>
        <p:txBody>
          <a:bodyPr/>
          <a:lstStyle/>
          <a:p>
            <a:fld id="{661F9CCF-B563-4907-9568-EFEA5C456742}" type="slidenum">
              <a:rPr lang="en-US" smtClean="0"/>
              <a:t>13</a:t>
            </a:fld>
            <a:endParaRPr lang="en-US"/>
          </a:p>
        </p:txBody>
      </p:sp>
    </p:spTree>
    <p:extLst>
      <p:ext uri="{BB962C8B-B14F-4D97-AF65-F5344CB8AC3E}">
        <p14:creationId xmlns:p14="http://schemas.microsoft.com/office/powerpoint/2010/main" val="68139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algn="just"/>
            <a:r>
              <a:rPr lang="en-US"/>
              <a:t>LSTM có khả năng thêm hoặc bớt thông tin vào cell state, được quy định một cách cẩn thận bởi các cấu trúc gọi là cổng (gate). các cổng này là một cách (tuỳ chọn) để định nghĩa thông tin băng qua. Chúng được tạo bởi sigmoid neural net layer và một pointwise multiplication operation.</a:t>
            </a:r>
          </a:p>
          <a:p>
            <a:pPr algn="just"/>
            <a:r>
              <a:rPr lang="en-US"/>
              <a:t>Sigmoid layer outputs có giá trị 0 –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Mấu chốt của LSTM là cell state (tế bào trạng thái), đường kẻ ngang chạy dọc ở trên top diagram. Cell state giống như băng chuyền. Nó chạy xuyên thẳng toàn bộ mắc xích, chỉ một vài tương tác nhỏ tuyến tính (minor linear interaction) được thực hiện. Điều này giúp cho thông tin ít bị thay đổi xuyên suốt quá trình lan truyền.</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Bước đầu tiên của mô hình LSTM là quyết định xem thông tin nào chúng ta cần loại bỏ khỏi cell state. Tiến trình này được thực hiện thông qua một sigmoid layer gọi là “forget gate layer” – cánh cổng quên lãng. Đầu vào là </a:t>
            </a:r>
            <a:r>
              <a:rPr lang="en-US" i="1"/>
              <a:t>h</a:t>
            </a:r>
            <a:r>
              <a:rPr lang="en-US" i="1" baseline="-25000"/>
              <a:t>t-1</a:t>
            </a:r>
            <a:r>
              <a:rPr lang="en-US"/>
              <a:t> và </a:t>
            </a:r>
            <a:r>
              <a:rPr lang="en-US" i="1"/>
              <a:t>x</a:t>
            </a:r>
            <a:r>
              <a:rPr lang="en-US" i="1" baseline="-25000"/>
              <a:t>t</a:t>
            </a:r>
            <a:r>
              <a:rPr lang="en-US"/>
              <a:t>, đầu ra là một giá trị nằm trong khoảng [0, 1] cho cell state. 1 tương đương với “giữ lại thông tin”, 0 tương đương với “loại bỏ thông tin”.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Bước tiếp theo, ta cần quyết định thông tin nào cần được lưu lại tại cell state. </a:t>
            </a:r>
            <a:r>
              <a:rPr lang="en-US" err="1"/>
              <a:t>Ta có</a:t>
            </a:r>
            <a:r>
              <a:rPr lang="en-US"/>
              <a:t> hai </a:t>
            </a:r>
            <a:r>
              <a:rPr lang="en-US" err="1"/>
              <a:t>phần</a:t>
            </a:r>
            <a:r>
              <a:rPr lang="en-US"/>
              <a:t>. Một, single sigmoid layer được gọi là “input gate layer” quyết định các giá trị chúng ta sẽ cập nhật. Tiếp theo, một </a:t>
            </a:r>
            <a:r>
              <a:rPr lang="en-US" i="1"/>
              <a:t>tanh</a:t>
            </a:r>
            <a:r>
              <a:rPr lang="en-US"/>
              <a:t> layer tạo ra một vector ứng viên mới, C</a:t>
            </a:r>
            <a:r>
              <a:rPr lang="en-US" baseline="-25000"/>
              <a:t>t</a:t>
            </a:r>
            <a:r>
              <a:rPr lang="en-US"/>
              <a:t>. được thêm vào trong cell state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Ở bước tiếp theo, ta sẽ kết hợp hai thành phần này lại để cập nhật vào cell state. Lúc cập nhật vào cell state cũ, </a:t>
            </a:r>
            <a:r>
              <a:rPr lang="en-US" i="1"/>
              <a:t>C</a:t>
            </a:r>
            <a:r>
              <a:rPr lang="en-US" i="1" baseline="-25000"/>
              <a:t>t-1</a:t>
            </a:r>
            <a:r>
              <a:rPr lang="en-US"/>
              <a:t>, vào cell state mới </a:t>
            </a:r>
            <a:r>
              <a:rPr lang="en-US" i="1"/>
              <a:t>C</a:t>
            </a:r>
            <a:r>
              <a:rPr lang="en-US" i="1" baseline="-25000"/>
              <a:t>t</a:t>
            </a:r>
            <a:r>
              <a:rPr lang="en-US"/>
              <a:t>. Ta sẽ đưa state cũ hàm </a:t>
            </a:r>
            <a:r>
              <a:rPr lang="en-US" i="1"/>
              <a:t>f</a:t>
            </a:r>
            <a:r>
              <a:rPr lang="en-US" i="1" baseline="-25000"/>
              <a:t>t</a:t>
            </a:r>
            <a:r>
              <a:rPr lang="en-US"/>
              <a:t>, để quên đi những gì trước đó. Sau đó, ta sẽ thêm (</a:t>
            </a:r>
            <a:r>
              <a:rPr lang="en-US" i="1"/>
              <a:t>i</a:t>
            </a:r>
            <a:r>
              <a:rPr lang="en-US" i="1" baseline="-25000"/>
              <a:t>t</a:t>
            </a:r>
            <a:r>
              <a:rPr lang="en-US" i="1"/>
              <a:t>*C</a:t>
            </a:r>
            <a:r>
              <a:rPr lang="en-US" i="1" baseline="-25000"/>
              <a:t>t</a:t>
            </a:r>
            <a:r>
              <a:rPr lang="en-US"/>
              <a:t>). Đây là giá trị ứng viên mới, co giãn (scale) số lượng giá trị mà ta muốn cập nhật cho mỗi state.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Cuối cùng, cần quyết định xem thông tin output là gì. Output này cần dựa trên cell state, nhưng sẽ được lọc bớt thông tin. Đầu tiên, áp dụng single sigmoid layer để quyết định xem phần nào của cell state dự định sẽ output. Sau đó, đẩy cell state qua </a:t>
            </a:r>
            <a:r>
              <a:rPr lang="en-US" i="1" err="1"/>
              <a:t>tanh</a:t>
            </a:r>
            <a:r>
              <a:rPr lang="en-US"/>
              <a:t> (đẩy giá trị vào khoảng -1 và 1) và nhân với một output sigmoid gate, để giữ lại những phần ta muốn output ra ngoài.</a:t>
            </a:r>
          </a:p>
        </p:txBody>
      </p:sp>
      <p:sp>
        <p:nvSpPr>
          <p:cNvPr id="4" name="Slide Number Placeholder 3"/>
          <p:cNvSpPr>
            <a:spLocks noGrp="1"/>
          </p:cNvSpPr>
          <p:nvPr>
            <p:ph type="sldNum" sz="quarter" idx="10"/>
          </p:nvPr>
        </p:nvSpPr>
        <p:spPr/>
        <p:txBody>
          <a:bodyPr/>
          <a:lstStyle/>
          <a:p>
            <a:fld id="{661F9CCF-B563-4907-9568-EFEA5C456742}" type="slidenum">
              <a:rPr lang="en-US" smtClean="0"/>
              <a:t>27</a:t>
            </a:fld>
            <a:endParaRPr lang="en-US"/>
          </a:p>
        </p:txBody>
      </p:sp>
    </p:spTree>
    <p:extLst>
      <p:ext uri="{BB962C8B-B14F-4D97-AF65-F5344CB8AC3E}">
        <p14:creationId xmlns:p14="http://schemas.microsoft.com/office/powerpoint/2010/main" val="491285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3"/>
            <a:ext cx="7772400" cy="1470025"/>
          </a:xfrm>
        </p:spPr>
        <p:txBody>
          <a:bodyPr/>
          <a:lstStyle/>
          <a:p>
            <a:r>
              <a:rPr lang="en-US"/>
              <a:t>Click to edit Master title style</a:t>
            </a:r>
            <a:endParaRPr lang="vi-V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892" indent="0" algn="ctr">
              <a:buNone/>
              <a:defRPr>
                <a:solidFill>
                  <a:schemeClr val="tx1">
                    <a:tint val="75000"/>
                  </a:schemeClr>
                </a:solidFill>
              </a:defRPr>
            </a:lvl2pPr>
            <a:lvl3pPr marL="685783" indent="0" algn="ctr">
              <a:buNone/>
              <a:defRPr>
                <a:solidFill>
                  <a:schemeClr val="tx1">
                    <a:tint val="75000"/>
                  </a:schemeClr>
                </a:solidFill>
              </a:defRPr>
            </a:lvl3pPr>
            <a:lvl4pPr marL="1028675"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8" indent="0" algn="ctr">
              <a:buNone/>
              <a:defRPr>
                <a:solidFill>
                  <a:schemeClr val="tx1">
                    <a:tint val="75000"/>
                  </a:schemeClr>
                </a:solidFill>
              </a:defRPr>
            </a:lvl7pPr>
            <a:lvl8pPr marL="2400240" indent="0" algn="ctr">
              <a:buNone/>
              <a:defRPr>
                <a:solidFill>
                  <a:schemeClr val="tx1">
                    <a:tint val="75000"/>
                  </a:schemeClr>
                </a:solidFill>
              </a:defRPr>
            </a:lvl8pPr>
            <a:lvl9pPr marL="2743132" indent="0" algn="ctr">
              <a:buNone/>
              <a:defRPr>
                <a:solidFill>
                  <a:schemeClr val="tx1">
                    <a:tint val="75000"/>
                  </a:schemeClr>
                </a:solidFill>
              </a:defRPr>
            </a:lvl9pPr>
          </a:lstStyle>
          <a:p>
            <a:r>
              <a:rPr lang="en-US"/>
              <a:t>Click to edit Master subtitle style</a:t>
            </a:r>
            <a:endParaRPr lang="vi-VN"/>
          </a:p>
        </p:txBody>
      </p:sp>
      <p:sp>
        <p:nvSpPr>
          <p:cNvPr id="4" name="Date Placeholder 3"/>
          <p:cNvSpPr>
            <a:spLocks noGrp="1"/>
          </p:cNvSpPr>
          <p:nvPr>
            <p:ph type="dt" sz="half" idx="10"/>
          </p:nvPr>
        </p:nvSpPr>
        <p:spPr/>
        <p:txBody>
          <a:bodyPr/>
          <a:lstStyle/>
          <a:p>
            <a:fld id="{4991AF5A-9910-41DD-A133-FFDD6DBB2BEC}" type="datetime1">
              <a:rPr lang="vi-VN" smtClean="0"/>
              <a:t>12/07/2019</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2310767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10"/>
          </p:nvPr>
        </p:nvSpPr>
        <p:spPr/>
        <p:txBody>
          <a:bodyPr/>
          <a:lstStyle/>
          <a:p>
            <a:fld id="{AE827A03-1D7C-4B60-9555-5108E2BD2BA3}" type="datetime1">
              <a:rPr lang="vi-VN" smtClean="0"/>
              <a:t>12/07/2019</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2263016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6"/>
            <a:ext cx="2057400" cy="5851525"/>
          </a:xfrm>
        </p:spPr>
        <p:txBody>
          <a:bodyPr vert="eaVert"/>
          <a:lstStyle/>
          <a:p>
            <a:r>
              <a:rPr lang="en-US"/>
              <a:t>Click to edit Master title style</a:t>
            </a:r>
            <a:endParaRPr lang="vi-VN"/>
          </a:p>
        </p:txBody>
      </p:sp>
      <p:sp>
        <p:nvSpPr>
          <p:cNvPr id="3" name="Vertical Text Placeholder 2"/>
          <p:cNvSpPr>
            <a:spLocks noGrp="1"/>
          </p:cNvSpPr>
          <p:nvPr>
            <p:ph type="body" orient="vert" idx="1"/>
          </p:nvPr>
        </p:nvSpPr>
        <p:spPr>
          <a:xfrm>
            <a:off x="457200" y="274646"/>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10"/>
          </p:nvPr>
        </p:nvSpPr>
        <p:spPr/>
        <p:txBody>
          <a:bodyPr/>
          <a:lstStyle/>
          <a:p>
            <a:fld id="{48BA028C-0339-41CC-9AD0-BB0EFA10D107}" type="datetime1">
              <a:rPr lang="vi-VN" smtClean="0"/>
              <a:t>12/07/2019</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14394833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lstStyle/>
          <a:p>
            <a:r>
              <a:rPr lang="en-US"/>
              <a:t>Click to edit Master title style</a:t>
            </a:r>
          </a:p>
        </p:txBody>
      </p:sp>
      <p:sp>
        <p:nvSpPr>
          <p:cNvPr id="3" name="Text Placeholder 2"/>
          <p:cNvSpPr>
            <a:spLocks noGrp="1"/>
          </p:cNvSpPr>
          <p:nvPr>
            <p:ph type="body" sz="half" idx="1"/>
          </p:nvPr>
        </p:nvSpPr>
        <p:spPr>
          <a:xfrm>
            <a:off x="457200" y="1600206"/>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6"/>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ln/>
        </p:spPr>
        <p:txBody>
          <a:bodyPr/>
          <a:lstStyle>
            <a:lvl1pPr>
              <a:defRPr/>
            </a:lvl1pPr>
          </a:lstStyle>
          <a:p>
            <a:fld id="{20B7F220-0825-4B9B-9156-FF79F33775FE}" type="slidenum">
              <a:rPr lang="vi-VN" smtClean="0"/>
              <a:t>‹#›</a:t>
            </a:fld>
            <a:endParaRPr lang="vi-VN"/>
          </a:p>
        </p:txBody>
      </p:sp>
    </p:spTree>
    <p:extLst>
      <p:ext uri="{BB962C8B-B14F-4D97-AF65-F5344CB8AC3E}">
        <p14:creationId xmlns:p14="http://schemas.microsoft.com/office/powerpoint/2010/main" val="3290358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a:t>Click to edit Master title style</a:t>
            </a:r>
            <a:endParaRPr lang="vi-VN"/>
          </a:p>
        </p:txBody>
      </p:sp>
      <p:sp>
        <p:nvSpPr>
          <p:cNvPr id="3" name="Content Placeholder 2"/>
          <p:cNvSpPr>
            <a:spLocks noGrp="1"/>
          </p:cNvSpPr>
          <p:nvPr>
            <p:ph idx="1"/>
          </p:nvPr>
        </p:nvSpPr>
        <p:spPr/>
        <p:txBody>
          <a:bodyPr/>
          <a:lstStyle>
            <a:lvl1pPr>
              <a:defRPr sz="2100">
                <a:latin typeface="Times New Roman" panose="02020603050405020304" pitchFamily="18" charset="0"/>
                <a:cs typeface="Times New Roman" panose="02020603050405020304" pitchFamily="18" charset="0"/>
              </a:defRPr>
            </a:lvl1pPr>
            <a:lvl2pPr>
              <a:defRPr sz="1950">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vi-VN" dirty="0"/>
          </a:p>
        </p:txBody>
      </p:sp>
      <p:sp>
        <p:nvSpPr>
          <p:cNvPr id="4" name="Date Placeholder 3"/>
          <p:cNvSpPr>
            <a:spLocks noGrp="1"/>
          </p:cNvSpPr>
          <p:nvPr>
            <p:ph type="dt" sz="half" idx="10"/>
          </p:nvPr>
        </p:nvSpPr>
        <p:spPr/>
        <p:txBody>
          <a:bodyPr/>
          <a:lstStyle/>
          <a:p>
            <a:fld id="{BCE30B88-6042-475A-9AD8-6BFFF02E013D}" type="datetime1">
              <a:rPr lang="vi-VN" smtClean="0"/>
              <a:t>12/07/2019</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4144684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nchor="t"/>
          <a:lstStyle>
            <a:lvl1pPr algn="l">
              <a:defRPr sz="3000" b="1" cap="all"/>
            </a:lvl1pPr>
          </a:lstStyle>
          <a:p>
            <a:r>
              <a:rPr lang="en-US"/>
              <a:t>Click to edit Master title style</a:t>
            </a:r>
            <a:endParaRPr lang="vi-V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892" indent="0">
              <a:buNone/>
              <a:defRPr sz="1350">
                <a:solidFill>
                  <a:schemeClr val="tx1">
                    <a:tint val="75000"/>
                  </a:schemeClr>
                </a:solidFill>
              </a:defRPr>
            </a:lvl2pPr>
            <a:lvl3pPr marL="685783" indent="0">
              <a:buNone/>
              <a:defRPr sz="1200">
                <a:solidFill>
                  <a:schemeClr val="tx1">
                    <a:tint val="75000"/>
                  </a:schemeClr>
                </a:solidFill>
              </a:defRPr>
            </a:lvl3pPr>
            <a:lvl4pPr marL="1028675" indent="0">
              <a:buNone/>
              <a:defRPr sz="1050">
                <a:solidFill>
                  <a:schemeClr val="tx1">
                    <a:tint val="75000"/>
                  </a:schemeClr>
                </a:solidFill>
              </a:defRPr>
            </a:lvl4pPr>
            <a:lvl5pPr marL="1371566" indent="0">
              <a:buNone/>
              <a:defRPr sz="1050">
                <a:solidFill>
                  <a:schemeClr val="tx1">
                    <a:tint val="75000"/>
                  </a:schemeClr>
                </a:solidFill>
              </a:defRPr>
            </a:lvl5pPr>
            <a:lvl6pPr marL="1714457" indent="0">
              <a:buNone/>
              <a:defRPr sz="1050">
                <a:solidFill>
                  <a:schemeClr val="tx1">
                    <a:tint val="75000"/>
                  </a:schemeClr>
                </a:solidFill>
              </a:defRPr>
            </a:lvl6pPr>
            <a:lvl7pPr marL="2057348" indent="0">
              <a:buNone/>
              <a:defRPr sz="1050">
                <a:solidFill>
                  <a:schemeClr val="tx1">
                    <a:tint val="75000"/>
                  </a:schemeClr>
                </a:solidFill>
              </a:defRPr>
            </a:lvl7pPr>
            <a:lvl8pPr marL="2400240" indent="0">
              <a:buNone/>
              <a:defRPr sz="1050">
                <a:solidFill>
                  <a:schemeClr val="tx1">
                    <a:tint val="75000"/>
                  </a:schemeClr>
                </a:solidFill>
              </a:defRPr>
            </a:lvl8pPr>
            <a:lvl9pPr marL="2743132"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F25F7B-94C1-4212-9706-37EAE2176153}" type="datetime1">
              <a:rPr lang="vi-VN" smtClean="0"/>
              <a:t>12/07/2019</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7840611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457200" y="1600206"/>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p:cNvSpPr>
            <a:spLocks noGrp="1"/>
          </p:cNvSpPr>
          <p:nvPr>
            <p:ph sz="half" idx="2"/>
          </p:nvPr>
        </p:nvSpPr>
        <p:spPr>
          <a:xfrm>
            <a:off x="4648200" y="1600206"/>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p:cNvSpPr>
          <p:nvPr>
            <p:ph type="dt" sz="half" idx="10"/>
          </p:nvPr>
        </p:nvSpPr>
        <p:spPr/>
        <p:txBody>
          <a:bodyPr/>
          <a:lstStyle/>
          <a:p>
            <a:fld id="{D78FC2EB-DA89-4984-A3A0-96F3B61DC36E}" type="datetime1">
              <a:rPr lang="vi-VN" smtClean="0"/>
              <a:t>12/07/2019</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2512016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vi-V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p:cNvSpPr>
            <a:spLocks noGrp="1"/>
          </p:cNvSpPr>
          <p:nvPr>
            <p:ph type="body" sz="quarter" idx="3"/>
          </p:nvPr>
        </p:nvSpPr>
        <p:spPr>
          <a:xfrm>
            <a:off x="4645029" y="1535113"/>
            <a:ext cx="4041775" cy="63976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p:cNvSpPr>
            <a:spLocks noGrp="1"/>
          </p:cNvSpPr>
          <p:nvPr>
            <p:ph type="dt" sz="half" idx="10"/>
          </p:nvPr>
        </p:nvSpPr>
        <p:spPr/>
        <p:txBody>
          <a:bodyPr/>
          <a:lstStyle/>
          <a:p>
            <a:fld id="{BA500F14-D266-414B-A860-7461A903D090}" type="datetime1">
              <a:rPr lang="vi-VN" smtClean="0"/>
              <a:t>12/07/2019</a:t>
            </a:fld>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25686455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a:t>Click to edit Master title style</a:t>
            </a:r>
            <a:endParaRPr lang="vi-VN"/>
          </a:p>
        </p:txBody>
      </p:sp>
      <p:sp>
        <p:nvSpPr>
          <p:cNvPr id="3" name="Date Placeholder 2"/>
          <p:cNvSpPr>
            <a:spLocks noGrp="1"/>
          </p:cNvSpPr>
          <p:nvPr>
            <p:ph type="dt" sz="half" idx="10"/>
          </p:nvPr>
        </p:nvSpPr>
        <p:spPr/>
        <p:txBody>
          <a:bodyPr/>
          <a:lstStyle/>
          <a:p>
            <a:fld id="{01A4E0B0-1928-41A5-BD12-A82EA9ACB69E}" type="datetime1">
              <a:rPr lang="vi-VN" smtClean="0"/>
              <a:t>12/07/2019</a:t>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4281145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C7BB4A-667B-42D1-83C9-0AA7CA3F5699}" type="datetime1">
              <a:rPr lang="vi-VN" smtClean="0"/>
              <a:t>12/07/2019</a:t>
            </a:fld>
            <a:endParaRPr lang="vi-VN"/>
          </a:p>
        </p:txBody>
      </p:sp>
      <p:sp>
        <p:nvSpPr>
          <p:cNvPr id="3" name="Footer Placeholder 2"/>
          <p:cNvSpPr>
            <a:spLocks noGrp="1"/>
          </p:cNvSpPr>
          <p:nvPr>
            <p:ph type="ftr" sz="quarter" idx="11"/>
          </p:nvPr>
        </p:nvSpPr>
        <p:spPr/>
        <p:txBody>
          <a:bodyPr/>
          <a:lstStyle/>
          <a:p>
            <a:endParaRPr lang="vi-VN"/>
          </a:p>
        </p:txBody>
      </p:sp>
      <p:sp>
        <p:nvSpPr>
          <p:cNvPr id="4" name="Slide Number Placeholder 3"/>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2115280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1500" b="1"/>
            </a:lvl1pPr>
          </a:lstStyle>
          <a:p>
            <a:r>
              <a:rPr lang="en-US"/>
              <a:t>Click to edit Master title style</a:t>
            </a:r>
            <a:endParaRPr lang="vi-VN"/>
          </a:p>
        </p:txBody>
      </p:sp>
      <p:sp>
        <p:nvSpPr>
          <p:cNvPr id="3" name="Content Placeholder 2"/>
          <p:cNvSpPr>
            <a:spLocks noGrp="1"/>
          </p:cNvSpPr>
          <p:nvPr>
            <p:ph idx="1"/>
          </p:nvPr>
        </p:nvSpPr>
        <p:spPr>
          <a:xfrm>
            <a:off x="3575050" y="273058"/>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0E802EEF-B49F-423B-945E-B503E6142287}" type="datetime1">
              <a:rPr lang="vi-VN" smtClean="0"/>
              <a:t>12/07/2019</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241128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endParaRPr lang="vi-VN"/>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US"/>
              <a:t>Click icon to add picture</a:t>
            </a:r>
            <a:endParaRPr lang="vi-V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DE812893-65B3-42B4-9DF9-26A1CDC185EE}" type="datetime1">
              <a:rPr lang="vi-VN" smtClean="0"/>
              <a:t>12/07/2019</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414452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6800" y="189707"/>
            <a:ext cx="8229600" cy="1143000"/>
          </a:xfrm>
          <a:prstGeom prst="rect">
            <a:avLst/>
          </a:prstGeom>
        </p:spPr>
        <p:txBody>
          <a:bodyPr vert="horz" lIns="91440" tIns="45720" rIns="91440" bIns="45720" rtlCol="0" anchor="ctr">
            <a:normAutofit/>
          </a:bodyPr>
          <a:lstStyle/>
          <a:p>
            <a:r>
              <a:rPr lang="en-US"/>
              <a:t>Click to edit Master title style</a:t>
            </a:r>
            <a:endParaRPr lang="vi-VN" dirty="0"/>
          </a:p>
        </p:txBody>
      </p:sp>
      <p:sp>
        <p:nvSpPr>
          <p:cNvPr id="3" name="Text Placeholder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dirty="0"/>
          </a:p>
        </p:txBody>
      </p:sp>
      <p:sp>
        <p:nvSpPr>
          <p:cNvPr id="4" name="Date Placeholder 3"/>
          <p:cNvSpPr>
            <a:spLocks noGrp="1"/>
          </p:cNvSpPr>
          <p:nvPr>
            <p:ph type="dt" sz="half" idx="2"/>
          </p:nvPr>
        </p:nvSpPr>
        <p:spPr>
          <a:xfrm>
            <a:off x="457200" y="6356358"/>
            <a:ext cx="21336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B466265-DBBC-440C-B0F9-7F9F259790B0}" type="datetime1">
              <a:rPr lang="vi-VN" smtClean="0"/>
              <a:t>12/07/2019</a:t>
            </a:fld>
            <a:endParaRPr lang="vi-VN"/>
          </a:p>
        </p:txBody>
      </p:sp>
      <p:sp>
        <p:nvSpPr>
          <p:cNvPr id="5" name="Footer Placeholder 4"/>
          <p:cNvSpPr>
            <a:spLocks noGrp="1"/>
          </p:cNvSpPr>
          <p:nvPr>
            <p:ph type="ftr" sz="quarter" idx="3"/>
          </p:nvPr>
        </p:nvSpPr>
        <p:spPr>
          <a:xfrm>
            <a:off x="3124200" y="6356358"/>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vi-VN"/>
          </a:p>
        </p:txBody>
      </p:sp>
      <p:sp>
        <p:nvSpPr>
          <p:cNvPr id="6" name="Slide Number Placeholder 5"/>
          <p:cNvSpPr>
            <a:spLocks noGrp="1"/>
          </p:cNvSpPr>
          <p:nvPr>
            <p:ph type="sldNum" sz="quarter" idx="4"/>
          </p:nvPr>
        </p:nvSpPr>
        <p:spPr>
          <a:xfrm>
            <a:off x="6553200" y="6356358"/>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0B7F220-0825-4B9B-9156-FF79F33775FE}" type="slidenum">
              <a:rPr lang="vi-VN" smtClean="0"/>
              <a:t>‹#›</a:t>
            </a:fld>
            <a:endParaRPr lang="vi-VN"/>
          </a:p>
        </p:txBody>
      </p:sp>
      <p:grpSp>
        <p:nvGrpSpPr>
          <p:cNvPr id="7" name="Group 4"/>
          <p:cNvGrpSpPr>
            <a:grpSpLocks/>
          </p:cNvGrpSpPr>
          <p:nvPr/>
        </p:nvGrpSpPr>
        <p:grpSpPr bwMode="auto">
          <a:xfrm>
            <a:off x="0" y="0"/>
            <a:ext cx="8763000" cy="1524000"/>
            <a:chOff x="0" y="0"/>
            <a:chExt cx="5520" cy="960"/>
          </a:xfrm>
        </p:grpSpPr>
        <p:cxnSp>
          <p:nvCxnSpPr>
            <p:cNvPr id="8" name="Straight Connector 7"/>
            <p:cNvCxnSpPr/>
            <p:nvPr/>
          </p:nvCxnSpPr>
          <p:spPr>
            <a:xfrm>
              <a:off x="672" y="816"/>
              <a:ext cx="4848"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rot="5400000">
              <a:off x="913" y="719"/>
              <a:ext cx="480" cy="1"/>
            </a:xfrm>
            <a:prstGeom prst="line">
              <a:avLst/>
            </a:prstGeom>
          </p:spPr>
          <p:style>
            <a:lnRef idx="3">
              <a:schemeClr val="accent1"/>
            </a:lnRef>
            <a:fillRef idx="0">
              <a:schemeClr val="accent1"/>
            </a:fillRef>
            <a:effectRef idx="2">
              <a:schemeClr val="accent1"/>
            </a:effectRef>
            <a:fontRef idx="minor">
              <a:schemeClr val="tx1"/>
            </a:fontRef>
          </p:style>
        </p:cxnSp>
        <p:pic>
          <p:nvPicPr>
            <p:cNvPr id="10" name="Picture 2" descr="logoTDT-banquyen"/>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0" y="0"/>
              <a:ext cx="1104" cy="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713605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ctr" defTabSz="685783" rtl="0" eaLnBrk="1" latinLnBrk="0" hangingPunct="1">
        <a:spcBef>
          <a:spcPct val="0"/>
        </a:spcBef>
        <a:buNone/>
        <a:defRPr sz="2700" b="1"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57168" indent="-257168" algn="l" defTabSz="685783" rtl="0" eaLnBrk="1" latinLnBrk="0" hangingPunct="1">
        <a:spcBef>
          <a:spcPct val="20000"/>
        </a:spcBef>
        <a:buFont typeface="Arial"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1pPr>
      <a:lvl2pPr marL="557199" indent="-214308" algn="l" defTabSz="685783" rtl="0" eaLnBrk="1" latinLnBrk="0" hangingPunct="1">
        <a:spcBef>
          <a:spcPct val="20000"/>
        </a:spcBef>
        <a:buFont typeface="Arial" pitchFamily="34" charset="0"/>
        <a:buChar char="–"/>
        <a:defRPr sz="2100" kern="1200">
          <a:solidFill>
            <a:schemeClr val="tx1"/>
          </a:solidFill>
          <a:latin typeface="Times New Roman" panose="02020603050405020304" pitchFamily="18" charset="0"/>
          <a:ea typeface="+mn-ea"/>
          <a:cs typeface="Times New Roman" panose="02020603050405020304" pitchFamily="18" charset="0"/>
        </a:defRPr>
      </a:lvl2pPr>
      <a:lvl3pPr marL="857228" indent="-171446" algn="l" defTabSz="685783" rtl="0" eaLnBrk="1" latinLnBrk="0" hangingPunct="1">
        <a:spcBef>
          <a:spcPct val="20000"/>
        </a:spcBef>
        <a:buFont typeface="Arial"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200120" indent="-171446" algn="l" defTabSz="685783" rtl="0" eaLnBrk="1" latinLnBrk="0" hangingPunct="1">
        <a:spcBef>
          <a:spcPct val="20000"/>
        </a:spcBef>
        <a:buFont typeface="Arial"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4pPr>
      <a:lvl5pPr marL="1543012" indent="-171446" algn="l" defTabSz="685783" rtl="0" eaLnBrk="1" latinLnBrk="0" hangingPunct="1">
        <a:spcBef>
          <a:spcPct val="20000"/>
        </a:spcBef>
        <a:buFont typeface="Arial"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5pPr>
      <a:lvl6pPr marL="1885903"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vi-VN"/>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image" Target="../media/image9.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13.tm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tmp"/></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nlp.stanford.edu/projects/snli/" TargetMode="External"/><Relationship Id="rId2" Type="http://schemas.openxmlformats.org/officeDocument/2006/relationships/hyperlink" Target="https://github.com/facebookresearch/fastText/blob/master/pretrained-vectors.md"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nvSpPr>
        <p:spPr bwMode="auto">
          <a:xfrm>
            <a:off x="2377130" y="89377"/>
            <a:ext cx="5829300" cy="1102519"/>
          </a:xfrm>
          <a:prstGeom prst="rect">
            <a:avLst/>
          </a:prstGeom>
          <a:noFill/>
          <a:ln w="9525">
            <a:noFill/>
            <a:miter lim="800000"/>
            <a:headEnd/>
            <a:tailEnd/>
          </a:ln>
        </p:spPr>
        <p:txBody>
          <a:bodyPr vert="horz" wrap="square" lIns="68580" tIns="34290" rIns="68580" bIns="34290" numCol="1" anchor="ctr" anchorCtr="0" compatLnSpc="1">
            <a:prstTxWarp prst="textNoShape">
              <a:avLst/>
            </a:prstTxWarp>
            <a:normAutofit/>
          </a:bodyPr>
          <a:ls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vi-VN" dirty="0">
                <a:latin typeface="Times New Roman" pitchFamily="18" charset="0"/>
                <a:cs typeface="Times New Roman" pitchFamily="18" charset="0"/>
              </a:rPr>
              <a:t>TỔNG LIÊN ĐOÀN LAO ĐỘNG VIỆT NA</a:t>
            </a:r>
            <a:r>
              <a:rPr lang="vi-VN" b="1" dirty="0">
                <a:latin typeface="Times New Roman" pitchFamily="18" charset="0"/>
                <a:cs typeface="Times New Roman" pitchFamily="18" charset="0"/>
              </a:rPr>
              <a:t>M </a:t>
            </a:r>
            <a:br>
              <a:rPr lang="vi-VN" b="1" dirty="0">
                <a:latin typeface="Times New Roman" pitchFamily="18" charset="0"/>
                <a:cs typeface="Times New Roman" pitchFamily="18" charset="0"/>
              </a:rPr>
            </a:br>
            <a:r>
              <a:rPr lang="vi-VN" b="1" dirty="0">
                <a:latin typeface="Times New Roman" pitchFamily="18" charset="0"/>
                <a:cs typeface="Times New Roman" pitchFamily="18" charset="0"/>
              </a:rPr>
              <a:t>TRƯỜNG ĐẠI HỌC TÔN ĐỨC THẮNG</a:t>
            </a:r>
            <a:br>
              <a:rPr lang="vi-VN" b="1" dirty="0">
                <a:latin typeface="Times New Roman" pitchFamily="18" charset="0"/>
                <a:cs typeface="Times New Roman" pitchFamily="18" charset="0"/>
              </a:rPr>
            </a:br>
            <a:r>
              <a:rPr lang="vi-VN" b="1" dirty="0">
                <a:latin typeface="Times New Roman" pitchFamily="18" charset="0"/>
                <a:cs typeface="Times New Roman" pitchFamily="18" charset="0"/>
              </a:rPr>
              <a:t>KHOA CÔNG NGHỆ THÔNG TIN</a:t>
            </a:r>
            <a:endParaRPr lang="en-US" b="1" dirty="0">
              <a:latin typeface="Times New Roman" pitchFamily="18" charset="0"/>
              <a:cs typeface="Times New Roman" pitchFamily="18" charset="0"/>
            </a:endParaRPr>
          </a:p>
        </p:txBody>
      </p:sp>
      <p:sp>
        <p:nvSpPr>
          <p:cNvPr id="7" name="Title 1"/>
          <p:cNvSpPr txBox="1">
            <a:spLocks/>
          </p:cNvSpPr>
          <p:nvPr/>
        </p:nvSpPr>
        <p:spPr>
          <a:xfrm>
            <a:off x="835855" y="1472607"/>
            <a:ext cx="7772400" cy="1102519"/>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3600" kern="1200">
                <a:solidFill>
                  <a:schemeClr val="tx1"/>
                </a:solidFill>
                <a:latin typeface="Arial" pitchFamily="34" charset="0"/>
                <a:ea typeface="+mj-ea"/>
                <a:cs typeface="Arial" pitchFamily="34" charset="0"/>
              </a:defRPr>
            </a:lvl1pPr>
          </a:lstStyle>
          <a:p>
            <a:r>
              <a:rPr lang="vi-VN" sz="2700" dirty="0"/>
              <a:t>BÁO CÁO CUỐI KỲ MÔN</a:t>
            </a:r>
          </a:p>
          <a:p>
            <a:r>
              <a:rPr lang="vi-VN" sz="2700" dirty="0"/>
              <a:t>XỬ LÝ NGÔN NGỮ TỰ NHIÊN</a:t>
            </a:r>
          </a:p>
        </p:txBody>
      </p:sp>
      <p:sp>
        <p:nvSpPr>
          <p:cNvPr id="8" name="Rectangle 7"/>
          <p:cNvSpPr/>
          <p:nvPr/>
        </p:nvSpPr>
        <p:spPr>
          <a:xfrm>
            <a:off x="217290" y="2539833"/>
            <a:ext cx="8686799" cy="1546577"/>
          </a:xfrm>
          <a:prstGeom prst="rect">
            <a:avLst/>
          </a:prstGeom>
          <a:noFill/>
        </p:spPr>
        <p:txBody>
          <a:bodyPr wrap="square" lIns="68580" tIns="34290" rIns="68580" bIns="34290" anchor="t">
            <a:spAutoFit/>
          </a:bodyPr>
          <a:lstStyle/>
          <a:p>
            <a:pPr algn="ctr"/>
            <a:r>
              <a:rPr lang="vi-VN" sz="4800" b="1" dirty="0">
                <a:ln w="0"/>
                <a:solidFill>
                  <a:srgbClr val="C00000"/>
                </a:solidFill>
                <a:effectLst>
                  <a:outerShdw blurRad="38100" dist="25400" dir="5400000" algn="ctr" rotWithShape="0">
                    <a:srgbClr val="6E747A">
                      <a:alpha val="43000"/>
                    </a:srgbClr>
                  </a:outerShdw>
                </a:effectLst>
              </a:rPr>
              <a:t>DOCUMENT SIMILARITY</a:t>
            </a:r>
          </a:p>
          <a:p>
            <a:pPr algn="ctr"/>
            <a:r>
              <a:rPr lang="vi-VN" sz="4800" b="1" dirty="0">
                <a:ln w="0"/>
                <a:solidFill>
                  <a:srgbClr val="C00000"/>
                </a:solidFill>
                <a:effectLst>
                  <a:outerShdw blurRad="38100" dist="25400" dir="5400000" algn="ctr" rotWithShape="0">
                    <a:srgbClr val="6E747A">
                      <a:alpha val="43000"/>
                    </a:srgbClr>
                  </a:outerShdw>
                </a:effectLst>
                <a:latin typeface="Arial"/>
                <a:cs typeface="Arial"/>
              </a:rPr>
              <a:t>(TƯƠNG ĐỒNG VĂN BẢN)</a:t>
            </a:r>
            <a:endParaRPr lang="en-US" sz="4800" b="1" dirty="0">
              <a:ln w="0"/>
              <a:solidFill>
                <a:srgbClr val="C00000"/>
              </a:solidFill>
              <a:effectLst>
                <a:outerShdw blurRad="38100" dist="25400" dir="5400000" algn="ctr" rotWithShape="0">
                  <a:srgbClr val="6E747A">
                    <a:alpha val="43000"/>
                  </a:srgbClr>
                </a:outerShdw>
              </a:effectLst>
              <a:latin typeface="Arial"/>
              <a:cs typeface="Arial"/>
            </a:endParaRPr>
          </a:p>
        </p:txBody>
      </p:sp>
      <p:sp>
        <p:nvSpPr>
          <p:cNvPr id="9" name="Subtitle 2"/>
          <p:cNvSpPr>
            <a:spLocks noGrp="1"/>
          </p:cNvSpPr>
          <p:nvPr/>
        </p:nvSpPr>
        <p:spPr bwMode="auto">
          <a:xfrm>
            <a:off x="3333070" y="4772722"/>
            <a:ext cx="5732384" cy="1948761"/>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lvl1pPr marL="0" indent="0" algn="ctr" rtl="0" eaLnBrk="1" fontAlgn="base" hangingPunct="1">
              <a:spcBef>
                <a:spcPct val="20000"/>
              </a:spcBef>
              <a:spcAft>
                <a:spcPct val="0"/>
              </a:spcAft>
              <a:buFont typeface="Arial" charset="0"/>
              <a:buNone/>
              <a:defRPr sz="3200" kern="1200">
                <a:solidFill>
                  <a:schemeClr val="tx1">
                    <a:tint val="75000"/>
                  </a:schemeClr>
                </a:solidFill>
                <a:latin typeface="Times New Roman" panose="02020603050405020304" pitchFamily="18" charset="0"/>
                <a:ea typeface="+mn-ea"/>
                <a:cs typeface="Times New Roman" panose="02020603050405020304" pitchFamily="18" charset="0"/>
              </a:defRPr>
            </a:lvl1pPr>
            <a:lvl2pPr marL="457200" indent="0" algn="ctr" rtl="0" eaLnBrk="1" fontAlgn="base" hangingPunct="1">
              <a:spcBef>
                <a:spcPct val="20000"/>
              </a:spcBef>
              <a:spcAft>
                <a:spcPct val="0"/>
              </a:spcAft>
              <a:buFont typeface="Arial" charset="0"/>
              <a:buNone/>
              <a:defRPr sz="2800" kern="1200">
                <a:solidFill>
                  <a:schemeClr val="tx1">
                    <a:tint val="75000"/>
                  </a:schemeClr>
                </a:solidFill>
                <a:latin typeface="Times New Roman" panose="02020603050405020304" pitchFamily="18" charset="0"/>
                <a:ea typeface="+mn-ea"/>
                <a:cs typeface="Times New Roman" panose="02020603050405020304" pitchFamily="18" charset="0"/>
              </a:defRPr>
            </a:lvl2pPr>
            <a:lvl3pPr marL="914400" indent="0" algn="ctr" rtl="0" eaLnBrk="1" fontAlgn="base" hangingPunct="1">
              <a:spcBef>
                <a:spcPct val="20000"/>
              </a:spcBef>
              <a:spcAft>
                <a:spcPct val="0"/>
              </a:spcAft>
              <a:buFont typeface="Arial" charset="0"/>
              <a:buNone/>
              <a:defRPr sz="2400" kern="1200">
                <a:solidFill>
                  <a:schemeClr val="tx1">
                    <a:tint val="75000"/>
                  </a:schemeClr>
                </a:solidFill>
                <a:latin typeface="Times New Roman" panose="02020603050405020304" pitchFamily="18" charset="0"/>
                <a:ea typeface="+mn-ea"/>
                <a:cs typeface="Times New Roman" panose="02020603050405020304" pitchFamily="18" charset="0"/>
              </a:defRPr>
            </a:lvl3pPr>
            <a:lvl4pPr marL="1371600" indent="0" algn="ctr" rtl="0" eaLnBrk="1" fontAlgn="base" hangingPunct="1">
              <a:spcBef>
                <a:spcPct val="20000"/>
              </a:spcBef>
              <a:spcAft>
                <a:spcPct val="0"/>
              </a:spcAft>
              <a:buFont typeface="Arial" charset="0"/>
              <a:buNone/>
              <a:defRPr sz="2000" kern="1200">
                <a:solidFill>
                  <a:schemeClr val="tx1">
                    <a:tint val="75000"/>
                  </a:schemeClr>
                </a:solidFill>
                <a:latin typeface="Times New Roman" panose="02020603050405020304" pitchFamily="18" charset="0"/>
                <a:ea typeface="+mn-ea"/>
                <a:cs typeface="Times New Roman" panose="02020603050405020304" pitchFamily="18" charset="0"/>
              </a:defRPr>
            </a:lvl4pPr>
            <a:lvl5pPr marL="1828800" indent="0" algn="ctr" rtl="0" eaLnBrk="1" fontAlgn="base" hangingPunct="1">
              <a:spcBef>
                <a:spcPct val="20000"/>
              </a:spcBef>
              <a:spcAft>
                <a:spcPct val="0"/>
              </a:spcAft>
              <a:buFont typeface="Arial" charset="0"/>
              <a:buNone/>
              <a:defRPr sz="2000" kern="1200">
                <a:solidFill>
                  <a:schemeClr val="tx1">
                    <a:tint val="75000"/>
                  </a:schemeClr>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2100" b="1" dirty="0">
                <a:solidFill>
                  <a:schemeClr val="tx1"/>
                </a:solidFill>
                <a:latin typeface="Times New Roman"/>
                <a:cs typeface="Times New Roman"/>
              </a:rPr>
              <a:t>GVHD: </a:t>
            </a:r>
            <a:r>
              <a:rPr lang="vi-VN" sz="2100" b="1" dirty="0">
                <a:solidFill>
                  <a:schemeClr val="tx1"/>
                </a:solidFill>
                <a:latin typeface="Times New Roman"/>
                <a:cs typeface="Times New Roman"/>
              </a:rPr>
              <a:t>      </a:t>
            </a:r>
            <a:r>
              <a:rPr lang="vi-VN" sz="2100" dirty="0">
                <a:solidFill>
                  <a:schemeClr val="tx1"/>
                </a:solidFill>
                <a:latin typeface="Times New Roman"/>
                <a:cs typeface="Times New Roman"/>
              </a:rPr>
              <a:t>PGS.</a:t>
            </a:r>
            <a:r>
              <a:rPr lang="vi-VN" sz="2100" b="1" dirty="0">
                <a:solidFill>
                  <a:schemeClr val="tx1"/>
                </a:solidFill>
                <a:latin typeface="Times New Roman"/>
                <a:cs typeface="Times New Roman"/>
              </a:rPr>
              <a:t> </a:t>
            </a:r>
            <a:r>
              <a:rPr lang="en-US" sz="2100" dirty="0">
                <a:solidFill>
                  <a:schemeClr val="tx1"/>
                </a:solidFill>
                <a:latin typeface="Times New Roman"/>
                <a:cs typeface="Times New Roman"/>
              </a:rPr>
              <a:t>TS</a:t>
            </a:r>
            <a:r>
              <a:rPr lang="vi-VN" sz="2100" dirty="0">
                <a:solidFill>
                  <a:schemeClr val="tx1"/>
                </a:solidFill>
                <a:latin typeface="Times New Roman"/>
                <a:cs typeface="Times New Roman"/>
              </a:rPr>
              <a:t> </a:t>
            </a:r>
            <a:r>
              <a:rPr lang="en-US" sz="2100" dirty="0">
                <a:solidFill>
                  <a:schemeClr val="tx1"/>
                </a:solidFill>
                <a:latin typeface="Times New Roman"/>
                <a:cs typeface="Times New Roman"/>
              </a:rPr>
              <a:t>LÊ ANH CƯỜNG</a:t>
            </a:r>
          </a:p>
          <a:p>
            <a:pPr algn="r"/>
            <a:r>
              <a:rPr lang="en-US" sz="2100" b="1" dirty="0" err="1">
                <a:solidFill>
                  <a:schemeClr val="tx1"/>
                </a:solidFill>
                <a:latin typeface="Times New Roman"/>
                <a:cs typeface="Times New Roman"/>
              </a:rPr>
              <a:t>Thực</a:t>
            </a:r>
            <a:r>
              <a:rPr lang="en-US" sz="2100" b="1" dirty="0">
                <a:solidFill>
                  <a:schemeClr val="tx1"/>
                </a:solidFill>
                <a:latin typeface="Times New Roman"/>
                <a:cs typeface="Times New Roman"/>
              </a:rPr>
              <a:t> </a:t>
            </a:r>
            <a:r>
              <a:rPr lang="en-US" sz="2100" b="1" dirty="0" err="1">
                <a:solidFill>
                  <a:schemeClr val="tx1"/>
                </a:solidFill>
                <a:latin typeface="Times New Roman"/>
                <a:cs typeface="Times New Roman"/>
              </a:rPr>
              <a:t>hiện</a:t>
            </a:r>
            <a:r>
              <a:rPr lang="en-US" sz="2100" b="1" dirty="0">
                <a:solidFill>
                  <a:schemeClr val="tx1"/>
                </a:solidFill>
                <a:latin typeface="Times New Roman"/>
                <a:cs typeface="Times New Roman"/>
              </a:rPr>
              <a:t>:   </a:t>
            </a:r>
            <a:r>
              <a:rPr lang="en-US" sz="2100" dirty="0">
                <a:solidFill>
                  <a:schemeClr val="tx1"/>
                </a:solidFill>
                <a:latin typeface="Times New Roman"/>
                <a:cs typeface="Times New Roman"/>
              </a:rPr>
              <a:t>HỒNG QUANG VINH - 186005004</a:t>
            </a:r>
            <a:endParaRPr lang="en-US" sz="2100" i="1" dirty="0">
              <a:solidFill>
                <a:schemeClr val="tx1"/>
              </a:solidFill>
              <a:latin typeface="Times New Roman"/>
              <a:cs typeface="Times New Roman"/>
            </a:endParaRPr>
          </a:p>
          <a:p>
            <a:pPr algn="r">
              <a:tabLst>
                <a:tab pos="1482292" algn="l"/>
              </a:tabLst>
            </a:pPr>
            <a:r>
              <a:rPr lang="en-US" sz="2100" i="1" dirty="0">
                <a:solidFill>
                  <a:schemeClr val="tx1"/>
                </a:solidFill>
                <a:latin typeface="Times New Roman"/>
                <a:cs typeface="Times New Roman"/>
              </a:rPr>
              <a:t>	</a:t>
            </a:r>
            <a:r>
              <a:rPr lang="en-US" sz="2100" dirty="0">
                <a:solidFill>
                  <a:schemeClr val="tx1"/>
                </a:solidFill>
                <a:latin typeface="Times New Roman"/>
                <a:cs typeface="Times New Roman"/>
              </a:rPr>
              <a:t>NGUYỄN ĐẠI THỊNH - 186005035</a:t>
            </a:r>
          </a:p>
          <a:p>
            <a:pPr algn="r">
              <a:tabLst>
                <a:tab pos="1482292" algn="l"/>
              </a:tabLst>
            </a:pPr>
            <a:r>
              <a:rPr lang="en-US" sz="2100" dirty="0">
                <a:solidFill>
                  <a:schemeClr val="tx1"/>
                </a:solidFill>
                <a:latin typeface="Times New Roman"/>
                <a:cs typeface="Times New Roman"/>
              </a:rPr>
              <a:t>VÕ ĐĂNG KHOA - 186005032</a:t>
            </a:r>
          </a:p>
          <a:p>
            <a:pPr algn="r">
              <a:tabLst>
                <a:tab pos="1482292" algn="l"/>
              </a:tabLst>
            </a:pPr>
            <a:endParaRPr lang="vi-VN" sz="2100" dirty="0">
              <a:solidFill>
                <a:schemeClr val="tx1"/>
              </a:solidFill>
            </a:endParaRPr>
          </a:p>
        </p:txBody>
      </p:sp>
      <p:sp>
        <p:nvSpPr>
          <p:cNvPr id="2" name="Slide Number Placeholder 1"/>
          <p:cNvSpPr>
            <a:spLocks noGrp="1"/>
          </p:cNvSpPr>
          <p:nvPr>
            <p:ph type="sldNum" sz="quarter" idx="12"/>
          </p:nvPr>
        </p:nvSpPr>
        <p:spPr/>
        <p:txBody>
          <a:bodyPr/>
          <a:lstStyle/>
          <a:p>
            <a:fld id="{20B7F220-0825-4B9B-9156-FF79F33775FE}" type="slidenum">
              <a:rPr lang="vi-VN" smtClean="0"/>
              <a:t>1</a:t>
            </a:fld>
            <a:endParaRPr lang="vi-VN"/>
          </a:p>
        </p:txBody>
      </p:sp>
    </p:spTree>
    <p:extLst>
      <p:ext uri="{BB962C8B-B14F-4D97-AF65-F5344CB8AC3E}">
        <p14:creationId xmlns:p14="http://schemas.microsoft.com/office/powerpoint/2010/main" val="1660474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264AC-4F7C-D046-AA7D-D704C5B1CC92}"/>
              </a:ext>
            </a:extLst>
          </p:cNvPr>
          <p:cNvSpPr>
            <a:spLocks noGrp="1"/>
          </p:cNvSpPr>
          <p:nvPr>
            <p:ph type="title"/>
          </p:nvPr>
        </p:nvSpPr>
        <p:spPr/>
        <p:txBody>
          <a:bodyPr/>
          <a:lstStyle/>
          <a:p>
            <a:r>
              <a:rPr lang="en-US" dirty="0"/>
              <a:t>CƠ SỞ LÝ THUYẾT</a:t>
            </a:r>
          </a:p>
        </p:txBody>
      </p:sp>
      <p:sp>
        <p:nvSpPr>
          <p:cNvPr id="4" name="Slide Number Placeholder 3">
            <a:extLst>
              <a:ext uri="{FF2B5EF4-FFF2-40B4-BE49-F238E27FC236}">
                <a16:creationId xmlns:a16="http://schemas.microsoft.com/office/drawing/2014/main" id="{6D1BFF83-70F8-7747-B1C3-2574FF21A0AB}"/>
              </a:ext>
            </a:extLst>
          </p:cNvPr>
          <p:cNvSpPr>
            <a:spLocks noGrp="1"/>
          </p:cNvSpPr>
          <p:nvPr>
            <p:ph type="sldNum" sz="quarter" idx="12"/>
          </p:nvPr>
        </p:nvSpPr>
        <p:spPr/>
        <p:txBody>
          <a:bodyPr/>
          <a:lstStyle/>
          <a:p>
            <a:fld id="{20B7F220-0825-4B9B-9156-FF79F33775FE}" type="slidenum">
              <a:rPr lang="vi-VN" smtClean="0"/>
              <a:t>10</a:t>
            </a:fld>
            <a:endParaRPr lang="vi-VN"/>
          </a:p>
        </p:txBody>
      </p:sp>
      <p:pic>
        <p:nvPicPr>
          <p:cNvPr id="5" name="Picture 4">
            <a:extLst>
              <a:ext uri="{FF2B5EF4-FFF2-40B4-BE49-F238E27FC236}">
                <a16:creationId xmlns:a16="http://schemas.microsoft.com/office/drawing/2014/main" id="{C0A6D763-9EA3-8943-9B48-1476BD816B00}"/>
              </a:ext>
            </a:extLst>
          </p:cNvPr>
          <p:cNvPicPr>
            <a:picLocks noChangeAspect="1"/>
          </p:cNvPicPr>
          <p:nvPr/>
        </p:nvPicPr>
        <p:blipFill>
          <a:blip r:embed="rId2"/>
          <a:stretch>
            <a:fillRect/>
          </a:stretch>
        </p:blipFill>
        <p:spPr>
          <a:xfrm>
            <a:off x="419100" y="2130032"/>
            <a:ext cx="8305800" cy="3429000"/>
          </a:xfrm>
          <a:prstGeom prst="rect">
            <a:avLst/>
          </a:prstGeom>
        </p:spPr>
      </p:pic>
    </p:spTree>
    <p:extLst>
      <p:ext uri="{BB962C8B-B14F-4D97-AF65-F5344CB8AC3E}">
        <p14:creationId xmlns:p14="http://schemas.microsoft.com/office/powerpoint/2010/main" val="785124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11DBA-EEC8-2B42-A4E2-518406BF81F7}"/>
              </a:ext>
            </a:extLst>
          </p:cNvPr>
          <p:cNvSpPr>
            <a:spLocks noGrp="1"/>
          </p:cNvSpPr>
          <p:nvPr>
            <p:ph type="title"/>
          </p:nvPr>
        </p:nvSpPr>
        <p:spPr/>
        <p:txBody>
          <a:bodyPr/>
          <a:lstStyle/>
          <a:p>
            <a:r>
              <a:rPr lang="en-US" dirty="0"/>
              <a:t>CƠ SỞ LÝ THUYẾT</a:t>
            </a:r>
          </a:p>
        </p:txBody>
      </p:sp>
      <p:sp>
        <p:nvSpPr>
          <p:cNvPr id="3" name="Content Placeholder 2">
            <a:extLst>
              <a:ext uri="{FF2B5EF4-FFF2-40B4-BE49-F238E27FC236}">
                <a16:creationId xmlns:a16="http://schemas.microsoft.com/office/drawing/2014/main" id="{B6979B25-69FB-2044-BA4D-657208DA1381}"/>
              </a:ext>
            </a:extLst>
          </p:cNvPr>
          <p:cNvSpPr>
            <a:spLocks noGrp="1"/>
          </p:cNvSpPr>
          <p:nvPr>
            <p:ph idx="1"/>
          </p:nvPr>
        </p:nvSpPr>
        <p:spPr/>
        <p:txBody>
          <a:bodyPr/>
          <a:lstStyle/>
          <a:p>
            <a:r>
              <a:rPr lang="vi-VN" sz="2200" dirty="0"/>
              <a:t>Word2vec bao gồm 2 model</a:t>
            </a:r>
          </a:p>
          <a:p>
            <a:endParaRPr lang="vi-VN" sz="2000" dirty="0"/>
          </a:p>
          <a:p>
            <a:pPr lvl="1" algn="just"/>
            <a:r>
              <a:rPr lang="vi-VN" sz="2050" dirty="0"/>
              <a:t>Skip-gram là mô hình dự đoán ngữ cảnh. </a:t>
            </a:r>
            <a:r>
              <a:rPr lang="en-US" sz="2050" dirty="0" err="1"/>
              <a:t>Nhiệm</a:t>
            </a:r>
            <a:r>
              <a:rPr lang="en-US" sz="2050" dirty="0"/>
              <a:t> </a:t>
            </a:r>
            <a:r>
              <a:rPr lang="en-US" sz="2050" dirty="0" err="1"/>
              <a:t>vụ</a:t>
            </a:r>
            <a:r>
              <a:rPr lang="en-US" sz="2050" dirty="0"/>
              <a:t> </a:t>
            </a:r>
            <a:r>
              <a:rPr lang="en-US" sz="2050" dirty="0" err="1"/>
              <a:t>của</a:t>
            </a:r>
            <a:r>
              <a:rPr lang="en-US" sz="2050" dirty="0"/>
              <a:t> </a:t>
            </a:r>
            <a:r>
              <a:rPr lang="en-US" sz="2050" dirty="0" err="1"/>
              <a:t>nó</a:t>
            </a:r>
            <a:r>
              <a:rPr lang="en-US" sz="2050" dirty="0"/>
              <a:t> </a:t>
            </a:r>
            <a:r>
              <a:rPr lang="en-US" sz="2050" dirty="0" err="1"/>
              <a:t>là</a:t>
            </a:r>
            <a:r>
              <a:rPr lang="en-US" sz="2050" dirty="0"/>
              <a:t> </a:t>
            </a:r>
            <a:r>
              <a:rPr lang="en-US" sz="2050" dirty="0" err="1"/>
              <a:t>khi</a:t>
            </a:r>
            <a:r>
              <a:rPr lang="en-US" sz="2050" dirty="0"/>
              <a:t> </a:t>
            </a:r>
            <a:r>
              <a:rPr lang="en-US" sz="2050" dirty="0" err="1"/>
              <a:t>cho</a:t>
            </a:r>
            <a:r>
              <a:rPr lang="en-US" sz="2050" dirty="0"/>
              <a:t> </a:t>
            </a:r>
            <a:r>
              <a:rPr lang="en-US" sz="2050" dirty="0" err="1"/>
              <a:t>một</a:t>
            </a:r>
            <a:r>
              <a:rPr lang="en-US" sz="2050" dirty="0"/>
              <a:t> </a:t>
            </a:r>
            <a:r>
              <a:rPr lang="en-US" sz="2050" dirty="0" err="1"/>
              <a:t>từ</a:t>
            </a:r>
            <a:r>
              <a:rPr lang="en-US" sz="2050" dirty="0"/>
              <a:t> </a:t>
            </a:r>
            <a:r>
              <a:rPr lang="en-US" sz="2050" dirty="0" err="1"/>
              <a:t>đích</a:t>
            </a:r>
            <a:r>
              <a:rPr lang="en-US" sz="2050" dirty="0"/>
              <a:t> </a:t>
            </a:r>
            <a:r>
              <a:rPr lang="en-US" sz="2050" dirty="0" err="1"/>
              <a:t>thì</a:t>
            </a:r>
            <a:r>
              <a:rPr lang="en-US" sz="2050" dirty="0"/>
              <a:t> </a:t>
            </a:r>
            <a:r>
              <a:rPr lang="en-US" sz="2050" dirty="0" err="1"/>
              <a:t>dự</a:t>
            </a:r>
            <a:r>
              <a:rPr lang="en-US" sz="2050" dirty="0"/>
              <a:t> </a:t>
            </a:r>
            <a:r>
              <a:rPr lang="en-US" sz="2050" dirty="0" err="1"/>
              <a:t>đoán</a:t>
            </a:r>
            <a:r>
              <a:rPr lang="en-US" sz="2050" dirty="0"/>
              <a:t> </a:t>
            </a:r>
            <a:r>
              <a:rPr lang="en-US" sz="2050" dirty="0" err="1"/>
              <a:t>các</a:t>
            </a:r>
            <a:r>
              <a:rPr lang="en-US" sz="2050" dirty="0"/>
              <a:t> </a:t>
            </a:r>
            <a:r>
              <a:rPr lang="en-US" sz="2050" dirty="0" err="1"/>
              <a:t>từ</a:t>
            </a:r>
            <a:r>
              <a:rPr lang="en-US" sz="2050" dirty="0"/>
              <a:t> </a:t>
            </a:r>
            <a:r>
              <a:rPr lang="en-US" sz="2050" dirty="0" err="1"/>
              <a:t>xung</a:t>
            </a:r>
            <a:r>
              <a:rPr lang="en-US" sz="2050" dirty="0"/>
              <a:t> </a:t>
            </a:r>
            <a:r>
              <a:rPr lang="en-US" sz="2050" dirty="0" err="1"/>
              <a:t>quanh</a:t>
            </a:r>
            <a:r>
              <a:rPr lang="en-US" sz="2050" dirty="0"/>
              <a:t>.</a:t>
            </a:r>
          </a:p>
          <a:p>
            <a:pPr lvl="1"/>
            <a:endParaRPr lang="en-US" sz="2050" dirty="0"/>
          </a:p>
          <a:p>
            <a:pPr lvl="1"/>
            <a:endParaRPr lang="en-US" sz="2050" dirty="0"/>
          </a:p>
          <a:p>
            <a:pPr lvl="1" algn="just"/>
            <a:r>
              <a:rPr lang="vi-VN" sz="2050" dirty="0"/>
              <a:t>Cbow là viết tắt của continous bag of word . Model này ngược với model skip-gram, tức là cho những từ xung quanh và dự đoán từ đích.</a:t>
            </a:r>
            <a:endParaRPr lang="en-US" sz="2050" dirty="0"/>
          </a:p>
        </p:txBody>
      </p:sp>
      <p:sp>
        <p:nvSpPr>
          <p:cNvPr id="4" name="Slide Number Placeholder 3">
            <a:extLst>
              <a:ext uri="{FF2B5EF4-FFF2-40B4-BE49-F238E27FC236}">
                <a16:creationId xmlns:a16="http://schemas.microsoft.com/office/drawing/2014/main" id="{52469064-2A14-D148-A62A-C72D64D978D3}"/>
              </a:ext>
            </a:extLst>
          </p:cNvPr>
          <p:cNvSpPr>
            <a:spLocks noGrp="1"/>
          </p:cNvSpPr>
          <p:nvPr>
            <p:ph type="sldNum" sz="quarter" idx="12"/>
          </p:nvPr>
        </p:nvSpPr>
        <p:spPr/>
        <p:txBody>
          <a:bodyPr/>
          <a:lstStyle/>
          <a:p>
            <a:fld id="{20B7F220-0825-4B9B-9156-FF79F33775FE}" type="slidenum">
              <a:rPr lang="vi-VN" smtClean="0"/>
              <a:t>11</a:t>
            </a:fld>
            <a:endParaRPr lang="vi-VN"/>
          </a:p>
        </p:txBody>
      </p:sp>
    </p:spTree>
    <p:extLst>
      <p:ext uri="{BB962C8B-B14F-4D97-AF65-F5344CB8AC3E}">
        <p14:creationId xmlns:p14="http://schemas.microsoft.com/office/powerpoint/2010/main" val="21632495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B1370-1D23-D047-BA97-2875DC201E77}"/>
              </a:ext>
            </a:extLst>
          </p:cNvPr>
          <p:cNvSpPr>
            <a:spLocks noGrp="1"/>
          </p:cNvSpPr>
          <p:nvPr>
            <p:ph type="title"/>
          </p:nvPr>
        </p:nvSpPr>
        <p:spPr/>
        <p:txBody>
          <a:bodyPr/>
          <a:lstStyle/>
          <a:p>
            <a:r>
              <a:rPr lang="en-US" dirty="0"/>
              <a:t>CƠ SỞ LÝ THUYẾT</a:t>
            </a:r>
          </a:p>
        </p:txBody>
      </p:sp>
      <p:pic>
        <p:nvPicPr>
          <p:cNvPr id="6" name="Content Placeholder 5">
            <a:extLst>
              <a:ext uri="{FF2B5EF4-FFF2-40B4-BE49-F238E27FC236}">
                <a16:creationId xmlns:a16="http://schemas.microsoft.com/office/drawing/2014/main" id="{15BF80EA-4B68-2348-8960-4EAC2B29DC6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3913" y="1634044"/>
            <a:ext cx="7936173" cy="4988452"/>
          </a:xfrm>
        </p:spPr>
      </p:pic>
      <p:sp>
        <p:nvSpPr>
          <p:cNvPr id="4" name="Slide Number Placeholder 3">
            <a:extLst>
              <a:ext uri="{FF2B5EF4-FFF2-40B4-BE49-F238E27FC236}">
                <a16:creationId xmlns:a16="http://schemas.microsoft.com/office/drawing/2014/main" id="{7565CBCD-25D8-1D41-9F6D-859C5F533237}"/>
              </a:ext>
            </a:extLst>
          </p:cNvPr>
          <p:cNvSpPr>
            <a:spLocks noGrp="1"/>
          </p:cNvSpPr>
          <p:nvPr>
            <p:ph type="sldNum" sz="quarter" idx="12"/>
          </p:nvPr>
        </p:nvSpPr>
        <p:spPr/>
        <p:txBody>
          <a:bodyPr/>
          <a:lstStyle/>
          <a:p>
            <a:fld id="{20B7F220-0825-4B9B-9156-FF79F33775FE}" type="slidenum">
              <a:rPr lang="vi-VN" smtClean="0"/>
              <a:t>12</a:t>
            </a:fld>
            <a:endParaRPr lang="vi-VN"/>
          </a:p>
        </p:txBody>
      </p:sp>
    </p:spTree>
    <p:extLst>
      <p:ext uri="{BB962C8B-B14F-4D97-AF65-F5344CB8AC3E}">
        <p14:creationId xmlns:p14="http://schemas.microsoft.com/office/powerpoint/2010/main" val="4203673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89707"/>
            <a:ext cx="8077200" cy="1143000"/>
          </a:xfrm>
        </p:spPr>
        <p:txBody>
          <a:bodyPr/>
          <a:lstStyle/>
          <a:p>
            <a:r>
              <a:rPr lang="en-US" dirty="0"/>
              <a:t>RECURRENT NEURAL NETWORK </a:t>
            </a:r>
            <a:br>
              <a:rPr lang="en-US" dirty="0"/>
            </a:br>
            <a:r>
              <a:rPr lang="en-US" dirty="0"/>
              <a:t>(RNN)</a:t>
            </a:r>
          </a:p>
        </p:txBody>
      </p:sp>
      <p:sp>
        <p:nvSpPr>
          <p:cNvPr id="3" name="Content Placeholder 2"/>
          <p:cNvSpPr>
            <a:spLocks noGrp="1"/>
          </p:cNvSpPr>
          <p:nvPr>
            <p:ph idx="1"/>
          </p:nvPr>
        </p:nvSpPr>
        <p:spPr>
          <a:xfrm>
            <a:off x="457200" y="1600209"/>
            <a:ext cx="8229600" cy="4525963"/>
          </a:xfrm>
        </p:spPr>
        <p:txBody>
          <a:bodyPr/>
          <a:lstStyle/>
          <a:p>
            <a:pPr algn="just"/>
            <a:r>
              <a:rPr lang="vi-VN" dirty="0"/>
              <a:t>Recurrent Neural Networks (</a:t>
            </a:r>
            <a:r>
              <a:rPr lang="vi-VN" i="1" dirty="0"/>
              <a:t>RNN</a:t>
            </a:r>
            <a:r>
              <a:rPr lang="vi-VN" dirty="0"/>
              <a:t>) là một trong những mô hình Deep learning được đánh giá có nhiều ưu điểm trong các tác vụ xử lý ngôn ngữ tự nhiên.</a:t>
            </a:r>
            <a:endParaRPr lang="en-US" dirty="0"/>
          </a:p>
          <a:p>
            <a:pPr algn="just"/>
            <a:r>
              <a:rPr lang="vi-VN" dirty="0"/>
              <a:t>Ý tưởng của RNN đó là thiết kế một Neural Network sao cho có khả năng xử lý được thông tin dạng chuỗi (</a:t>
            </a:r>
            <a:r>
              <a:rPr lang="vi-VN" i="1" dirty="0"/>
              <a:t>sequential information</a:t>
            </a:r>
            <a:r>
              <a:rPr lang="vi-VN" dirty="0"/>
              <a:t>), ví dụ một câu là một chuỗi gồm nhiều từ.</a:t>
            </a:r>
            <a:endParaRPr lang="en-US" dirty="0"/>
          </a:p>
          <a:p>
            <a:pPr algn="just"/>
            <a:endParaRPr lang="en-US" dirty="0"/>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768988" y="3826202"/>
            <a:ext cx="7917815" cy="1781225"/>
          </a:xfrm>
          <a:prstGeom prst="rect">
            <a:avLst/>
          </a:prstGeom>
        </p:spPr>
      </p:pic>
      <p:sp>
        <p:nvSpPr>
          <p:cNvPr id="5" name="Slide Number Placeholder 4">
            <a:extLst>
              <a:ext uri="{FF2B5EF4-FFF2-40B4-BE49-F238E27FC236}">
                <a16:creationId xmlns:a16="http://schemas.microsoft.com/office/drawing/2014/main" id="{753067ED-DE8A-4908-A143-90133F96E0DA}"/>
              </a:ext>
            </a:extLst>
          </p:cNvPr>
          <p:cNvSpPr>
            <a:spLocks noGrp="1"/>
          </p:cNvSpPr>
          <p:nvPr>
            <p:ph type="sldNum" sz="quarter" idx="12"/>
          </p:nvPr>
        </p:nvSpPr>
        <p:spPr/>
        <p:txBody>
          <a:bodyPr/>
          <a:lstStyle/>
          <a:p>
            <a:fld id="{20B7F220-0825-4B9B-9156-FF79F33775FE}" type="slidenum">
              <a:rPr lang="vi-VN" smtClean="0"/>
              <a:t>13</a:t>
            </a:fld>
            <a:endParaRPr lang="vi-VN"/>
          </a:p>
        </p:txBody>
      </p:sp>
    </p:spTree>
    <p:extLst>
      <p:ext uri="{BB962C8B-B14F-4D97-AF65-F5344CB8AC3E}">
        <p14:creationId xmlns:p14="http://schemas.microsoft.com/office/powerpoint/2010/main" val="7207145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851DE-0591-481C-88DF-1EC109E1FFF6}"/>
              </a:ext>
            </a:extLst>
          </p:cNvPr>
          <p:cNvSpPr>
            <a:spLocks noGrp="1"/>
          </p:cNvSpPr>
          <p:nvPr>
            <p:ph type="title"/>
          </p:nvPr>
        </p:nvSpPr>
        <p:spPr/>
        <p:txBody>
          <a:bodyPr/>
          <a:lstStyle/>
          <a:p>
            <a:r>
              <a:rPr lang="en-US"/>
              <a:t>RECURRENT NEURAL NETWORK</a:t>
            </a:r>
            <a:br>
              <a:rPr lang="en-US"/>
            </a:br>
            <a:r>
              <a:rPr lang="en-US"/>
              <a:t>(RNN)</a:t>
            </a:r>
          </a:p>
        </p:txBody>
      </p:sp>
      <p:sp>
        <p:nvSpPr>
          <p:cNvPr id="6" name="Content Placeholder 5">
            <a:extLst>
              <a:ext uri="{FF2B5EF4-FFF2-40B4-BE49-F238E27FC236}">
                <a16:creationId xmlns:a16="http://schemas.microsoft.com/office/drawing/2014/main" id="{E83D74D0-6FA4-4941-8FDC-8592BB9E87A5}"/>
              </a:ext>
            </a:extLst>
          </p:cNvPr>
          <p:cNvSpPr>
            <a:spLocks noGrp="1"/>
          </p:cNvSpPr>
          <p:nvPr>
            <p:ph idx="1"/>
          </p:nvPr>
        </p:nvSpPr>
        <p:spPr>
          <a:xfrm>
            <a:off x="628650" y="2020129"/>
            <a:ext cx="7886700" cy="3980621"/>
          </a:xfrm>
        </p:spPr>
        <p:txBody>
          <a:bodyPr/>
          <a:lstStyle/>
          <a:p>
            <a:r>
              <a:rPr lang="en-US" dirty="0" err="1"/>
              <a:t>Chú</a:t>
            </a:r>
            <a:r>
              <a:rPr lang="en-US" dirty="0"/>
              <a:t> </a:t>
            </a:r>
            <a:r>
              <a:rPr lang="en-US" dirty="0" err="1"/>
              <a:t>thích</a:t>
            </a:r>
            <a:r>
              <a:rPr lang="en-US" dirty="0"/>
              <a:t> </a:t>
            </a:r>
            <a:r>
              <a:rPr lang="en-US" dirty="0" err="1"/>
              <a:t>hình</a:t>
            </a:r>
            <a:r>
              <a:rPr lang="en-US" dirty="0"/>
              <a:t> </a:t>
            </a:r>
            <a:r>
              <a:rPr lang="en-US" dirty="0" err="1"/>
              <a:t>ảnh</a:t>
            </a:r>
            <a:r>
              <a:rPr lang="en-US" dirty="0"/>
              <a:t>: 1 </a:t>
            </a:r>
            <a:r>
              <a:rPr lang="en-US" dirty="0" err="1"/>
              <a:t>hình</a:t>
            </a:r>
            <a:r>
              <a:rPr lang="en-US" dirty="0"/>
              <a:t> </a:t>
            </a:r>
            <a:r>
              <a:rPr lang="en-US" dirty="0" err="1"/>
              <a:t>ảnh</a:t>
            </a:r>
            <a:r>
              <a:rPr lang="en-US" dirty="0"/>
              <a:t> </a:t>
            </a:r>
            <a:r>
              <a:rPr lang="en-US" dirty="0" err="1"/>
              <a:t>cho</a:t>
            </a:r>
            <a:r>
              <a:rPr lang="en-US" dirty="0"/>
              <a:t> ra 1 </a:t>
            </a:r>
            <a:r>
              <a:rPr lang="en-US" dirty="0" err="1"/>
              <a:t>loạt</a:t>
            </a:r>
            <a:r>
              <a:rPr lang="en-US" dirty="0"/>
              <a:t> </a:t>
            </a:r>
            <a:r>
              <a:rPr lang="en-US" dirty="0" err="1"/>
              <a:t>từ</a:t>
            </a:r>
            <a:r>
              <a:rPr lang="en-US" dirty="0"/>
              <a:t> </a:t>
            </a:r>
            <a:r>
              <a:rPr lang="en-US" dirty="0" err="1"/>
              <a:t>mô</a:t>
            </a:r>
            <a:r>
              <a:rPr lang="en-US" dirty="0"/>
              <a:t> </a:t>
            </a:r>
            <a:r>
              <a:rPr lang="en-US" dirty="0" err="1"/>
              <a:t>tả</a:t>
            </a:r>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r>
              <a:rPr lang="en-US" dirty="0" err="1"/>
              <a:t>Phân</a:t>
            </a:r>
            <a:r>
              <a:rPr lang="en-US" dirty="0"/>
              <a:t> </a:t>
            </a:r>
            <a:r>
              <a:rPr lang="en-US" dirty="0" err="1"/>
              <a:t>loại</a:t>
            </a:r>
            <a:r>
              <a:rPr lang="en-US" dirty="0"/>
              <a:t>: </a:t>
            </a:r>
            <a:r>
              <a:rPr lang="en-US" dirty="0" err="1"/>
              <a:t>quyết</a:t>
            </a:r>
            <a:r>
              <a:rPr lang="en-US" dirty="0"/>
              <a:t> </a:t>
            </a:r>
            <a:r>
              <a:rPr lang="en-US" dirty="0" err="1"/>
              <a:t>định</a:t>
            </a:r>
            <a:r>
              <a:rPr lang="en-US" dirty="0"/>
              <a:t> </a:t>
            </a:r>
            <a:r>
              <a:rPr lang="en-US" dirty="0" err="1"/>
              <a:t>kết</a:t>
            </a:r>
            <a:r>
              <a:rPr lang="en-US" dirty="0"/>
              <a:t> </a:t>
            </a:r>
            <a:r>
              <a:rPr lang="en-US" dirty="0" err="1"/>
              <a:t>quả</a:t>
            </a:r>
            <a:r>
              <a:rPr lang="en-US" dirty="0"/>
              <a:t> </a:t>
            </a:r>
            <a:r>
              <a:rPr lang="en-US" dirty="0" err="1"/>
              <a:t>từ</a:t>
            </a:r>
            <a:r>
              <a:rPr lang="en-US" dirty="0"/>
              <a:t> 1 </a:t>
            </a:r>
            <a:r>
              <a:rPr lang="en-US" dirty="0" err="1"/>
              <a:t>số</a:t>
            </a:r>
            <a:r>
              <a:rPr lang="en-US" dirty="0"/>
              <a:t> </a:t>
            </a:r>
            <a:r>
              <a:rPr lang="en-US" dirty="0" err="1"/>
              <a:t>điều</a:t>
            </a:r>
            <a:r>
              <a:rPr lang="en-US" dirty="0"/>
              <a:t> </a:t>
            </a:r>
            <a:r>
              <a:rPr lang="en-US" dirty="0" err="1"/>
              <a:t>kiện</a:t>
            </a:r>
            <a:r>
              <a:rPr lang="en-US" dirty="0"/>
              <a:t> </a:t>
            </a:r>
          </a:p>
        </p:txBody>
      </p:sp>
      <p:pic>
        <p:nvPicPr>
          <p:cNvPr id="7" name="Content Placeholder 4" descr="Screen Clipping">
            <a:extLst>
              <a:ext uri="{FF2B5EF4-FFF2-40B4-BE49-F238E27FC236}">
                <a16:creationId xmlns:a16="http://schemas.microsoft.com/office/drawing/2014/main" id="{A1BEFFF3-E742-41B6-8143-CF439B9D95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3143" y="2387876"/>
            <a:ext cx="1078857" cy="2064832"/>
          </a:xfrm>
          <a:prstGeom prst="rect">
            <a:avLst/>
          </a:prstGeom>
        </p:spPr>
      </p:pic>
      <p:pic>
        <p:nvPicPr>
          <p:cNvPr id="9" name="Picture 8" descr="Screen Clipping">
            <a:extLst>
              <a:ext uri="{FF2B5EF4-FFF2-40B4-BE49-F238E27FC236}">
                <a16:creationId xmlns:a16="http://schemas.microsoft.com/office/drawing/2014/main" id="{47DCDFAE-1A8A-4D2B-BB1B-D021A3FD29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0688" y="3985931"/>
            <a:ext cx="985975" cy="2014819"/>
          </a:xfrm>
          <a:prstGeom prst="rect">
            <a:avLst/>
          </a:prstGeom>
        </p:spPr>
      </p:pic>
      <p:sp>
        <p:nvSpPr>
          <p:cNvPr id="3" name="Slide Number Placeholder 2">
            <a:extLst>
              <a:ext uri="{FF2B5EF4-FFF2-40B4-BE49-F238E27FC236}">
                <a16:creationId xmlns:a16="http://schemas.microsoft.com/office/drawing/2014/main" id="{AB47698D-68D3-4F3F-974E-A51F67B9DF9F}"/>
              </a:ext>
            </a:extLst>
          </p:cNvPr>
          <p:cNvSpPr>
            <a:spLocks noGrp="1"/>
          </p:cNvSpPr>
          <p:nvPr>
            <p:ph type="sldNum" sz="quarter" idx="12"/>
          </p:nvPr>
        </p:nvSpPr>
        <p:spPr/>
        <p:txBody>
          <a:bodyPr/>
          <a:lstStyle/>
          <a:p>
            <a:fld id="{20B7F220-0825-4B9B-9156-FF79F33775FE}" type="slidenum">
              <a:rPr lang="vi-VN" smtClean="0"/>
              <a:t>14</a:t>
            </a:fld>
            <a:endParaRPr lang="vi-VN"/>
          </a:p>
        </p:txBody>
      </p:sp>
    </p:spTree>
    <p:extLst>
      <p:ext uri="{BB962C8B-B14F-4D97-AF65-F5344CB8AC3E}">
        <p14:creationId xmlns:p14="http://schemas.microsoft.com/office/powerpoint/2010/main" val="1232038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F5983C-D9E8-426E-B932-A907EC1D14A6}"/>
              </a:ext>
            </a:extLst>
          </p:cNvPr>
          <p:cNvSpPr>
            <a:spLocks noGrp="1"/>
          </p:cNvSpPr>
          <p:nvPr>
            <p:ph idx="1"/>
          </p:nvPr>
        </p:nvSpPr>
        <p:spPr>
          <a:xfrm>
            <a:off x="344556" y="1961322"/>
            <a:ext cx="8799443" cy="4395040"/>
          </a:xfrm>
        </p:spPr>
        <p:txBody>
          <a:bodyPr/>
          <a:lstStyle/>
          <a:p>
            <a:r>
              <a:rPr lang="en-US" dirty="0" err="1"/>
              <a:t>Dịch</a:t>
            </a:r>
            <a:r>
              <a:rPr lang="en-US" dirty="0"/>
              <a:t> </a:t>
            </a:r>
            <a:r>
              <a:rPr lang="en-US" dirty="0" err="1"/>
              <a:t>thuật</a:t>
            </a:r>
            <a:r>
              <a:rPr lang="en-US" dirty="0"/>
              <a:t>: </a:t>
            </a:r>
            <a:r>
              <a:rPr lang="en-US" dirty="0" err="1"/>
              <a:t>dịch</a:t>
            </a:r>
            <a:r>
              <a:rPr lang="en-US" dirty="0"/>
              <a:t> </a:t>
            </a:r>
            <a:r>
              <a:rPr lang="en-US" dirty="0" err="1"/>
              <a:t>một</a:t>
            </a:r>
            <a:r>
              <a:rPr lang="en-US" dirty="0"/>
              <a:t> </a:t>
            </a:r>
            <a:r>
              <a:rPr lang="en-US" dirty="0" err="1"/>
              <a:t>câu</a:t>
            </a:r>
            <a:r>
              <a:rPr lang="en-US" dirty="0"/>
              <a:t> </a:t>
            </a:r>
            <a:r>
              <a:rPr lang="en-US" dirty="0" err="1"/>
              <a:t>thành</a:t>
            </a:r>
            <a:r>
              <a:rPr lang="en-US" dirty="0"/>
              <a:t> </a:t>
            </a:r>
            <a:r>
              <a:rPr lang="en-US" dirty="0" err="1"/>
              <a:t>ngôn</a:t>
            </a:r>
            <a:r>
              <a:rPr lang="en-US" dirty="0"/>
              <a:t> </a:t>
            </a:r>
            <a:r>
              <a:rPr lang="en-US" dirty="0" err="1"/>
              <a:t>ngữ</a:t>
            </a:r>
            <a:r>
              <a:rPr lang="en-US" dirty="0"/>
              <a:t> </a:t>
            </a:r>
            <a:r>
              <a:rPr lang="en-US" dirty="0" err="1"/>
              <a:t>khác</a:t>
            </a:r>
            <a:endParaRPr lang="en-US" dirty="0"/>
          </a:p>
          <a:p>
            <a:endParaRPr lang="en-US" dirty="0"/>
          </a:p>
          <a:p>
            <a:endParaRPr lang="en-US" dirty="0"/>
          </a:p>
          <a:p>
            <a:endParaRPr lang="en-US" dirty="0"/>
          </a:p>
          <a:p>
            <a:endParaRPr lang="en-US" dirty="0"/>
          </a:p>
          <a:p>
            <a:endParaRPr lang="en-US" dirty="0"/>
          </a:p>
          <a:p>
            <a:r>
              <a:rPr lang="en-US" dirty="0" err="1"/>
              <a:t>Phân</a:t>
            </a:r>
            <a:r>
              <a:rPr lang="en-US" dirty="0"/>
              <a:t> </a:t>
            </a:r>
            <a:r>
              <a:rPr lang="en-US" dirty="0" err="1"/>
              <a:t>loại</a:t>
            </a:r>
            <a:r>
              <a:rPr lang="en-US" dirty="0"/>
              <a:t> video </a:t>
            </a:r>
            <a:r>
              <a:rPr lang="en-US" dirty="0" err="1"/>
              <a:t>trên</a:t>
            </a:r>
            <a:r>
              <a:rPr lang="en-US" dirty="0"/>
              <a:t> </a:t>
            </a:r>
            <a:r>
              <a:rPr lang="en-US" dirty="0" err="1"/>
              <a:t>từng</a:t>
            </a:r>
            <a:r>
              <a:rPr lang="en-US" dirty="0"/>
              <a:t> </a:t>
            </a:r>
            <a:r>
              <a:rPr lang="en-US" dirty="0" err="1"/>
              <a:t>khung</a:t>
            </a:r>
            <a:r>
              <a:rPr lang="en-US" dirty="0"/>
              <a:t> </a:t>
            </a:r>
            <a:r>
              <a:rPr lang="en-US" dirty="0" err="1"/>
              <a:t>hình</a:t>
            </a:r>
            <a:r>
              <a:rPr lang="en-US" dirty="0"/>
              <a:t>  </a:t>
            </a:r>
          </a:p>
        </p:txBody>
      </p:sp>
      <p:pic>
        <p:nvPicPr>
          <p:cNvPr id="5" name="Picture 4" descr="Screen Clipping">
            <a:extLst>
              <a:ext uri="{FF2B5EF4-FFF2-40B4-BE49-F238E27FC236}">
                <a16:creationId xmlns:a16="http://schemas.microsoft.com/office/drawing/2014/main" id="{3C986878-A15B-4740-9309-4F8F8A72E4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0292" y="1505274"/>
            <a:ext cx="1721884" cy="2057687"/>
          </a:xfrm>
          <a:prstGeom prst="rect">
            <a:avLst/>
          </a:prstGeom>
        </p:spPr>
      </p:pic>
      <p:pic>
        <p:nvPicPr>
          <p:cNvPr id="7" name="Picture 6" descr="Screen Clipping">
            <a:extLst>
              <a:ext uri="{FF2B5EF4-FFF2-40B4-BE49-F238E27FC236}">
                <a16:creationId xmlns:a16="http://schemas.microsoft.com/office/drawing/2014/main" id="{4B1B2750-100E-4877-AC77-A26F685F5E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4277" y="4158842"/>
            <a:ext cx="1136015" cy="2014819"/>
          </a:xfrm>
          <a:prstGeom prst="rect">
            <a:avLst/>
          </a:prstGeom>
        </p:spPr>
      </p:pic>
      <p:sp>
        <p:nvSpPr>
          <p:cNvPr id="2" name="Slide Number Placeholder 1">
            <a:extLst>
              <a:ext uri="{FF2B5EF4-FFF2-40B4-BE49-F238E27FC236}">
                <a16:creationId xmlns:a16="http://schemas.microsoft.com/office/drawing/2014/main" id="{B10107CD-CDC4-4EF0-A2C0-2CBE3C65EE16}"/>
              </a:ext>
            </a:extLst>
          </p:cNvPr>
          <p:cNvSpPr>
            <a:spLocks noGrp="1"/>
          </p:cNvSpPr>
          <p:nvPr>
            <p:ph type="sldNum" sz="quarter" idx="12"/>
          </p:nvPr>
        </p:nvSpPr>
        <p:spPr/>
        <p:txBody>
          <a:bodyPr/>
          <a:lstStyle/>
          <a:p>
            <a:fld id="{20B7F220-0825-4B9B-9156-FF79F33775FE}" type="slidenum">
              <a:rPr lang="vi-VN" smtClean="0"/>
              <a:t>15</a:t>
            </a:fld>
            <a:endParaRPr lang="vi-VN"/>
          </a:p>
        </p:txBody>
      </p:sp>
      <p:sp>
        <p:nvSpPr>
          <p:cNvPr id="6" name="Title 1">
            <a:extLst>
              <a:ext uri="{FF2B5EF4-FFF2-40B4-BE49-F238E27FC236}">
                <a16:creationId xmlns:a16="http://schemas.microsoft.com/office/drawing/2014/main" id="{3C11E9E2-78B0-401A-AC98-CF0315042510}"/>
              </a:ext>
            </a:extLst>
          </p:cNvPr>
          <p:cNvSpPr>
            <a:spLocks noGrp="1"/>
          </p:cNvSpPr>
          <p:nvPr>
            <p:ph type="title"/>
          </p:nvPr>
        </p:nvSpPr>
        <p:spPr>
          <a:xfrm>
            <a:off x="1066800" y="189707"/>
            <a:ext cx="8229600" cy="1143000"/>
          </a:xfrm>
        </p:spPr>
        <p:txBody>
          <a:bodyPr/>
          <a:lstStyle/>
          <a:p>
            <a:r>
              <a:rPr lang="en-US"/>
              <a:t>RECURRENT NEURAL NETWORK</a:t>
            </a:r>
            <a:br>
              <a:rPr lang="en-US"/>
            </a:br>
            <a:r>
              <a:rPr lang="en-US"/>
              <a:t>(RNN)</a:t>
            </a:r>
          </a:p>
        </p:txBody>
      </p:sp>
    </p:spTree>
    <p:extLst>
      <p:ext uri="{BB962C8B-B14F-4D97-AF65-F5344CB8AC3E}">
        <p14:creationId xmlns:p14="http://schemas.microsoft.com/office/powerpoint/2010/main" val="295694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7EA317-ADAD-4F98-BB9B-BAA380100569}"/>
              </a:ext>
            </a:extLst>
          </p:cNvPr>
          <p:cNvSpPr>
            <a:spLocks noGrp="1"/>
          </p:cNvSpPr>
          <p:nvPr>
            <p:ph idx="1"/>
          </p:nvPr>
        </p:nvSpPr>
        <p:spPr/>
        <p:txBody>
          <a:bodyPr/>
          <a:lstStyle/>
          <a:p>
            <a:pPr algn="just"/>
            <a:r>
              <a:rPr lang="en-US"/>
              <a:t>Là ô xanh, nhận các vector đầu vào lại mỗi b</a:t>
            </a:r>
            <a:r>
              <a:rPr lang="vi-VN"/>
              <a:t>ư</a:t>
            </a:r>
            <a:r>
              <a:rPr lang="en-US"/>
              <a:t>ớc thời gian.</a:t>
            </a:r>
          </a:p>
          <a:p>
            <a:pPr algn="just"/>
            <a:r>
              <a:rPr lang="en-US"/>
              <a:t>Có các trọng số để xác định trạng thái của RNN tại mỗi b</a:t>
            </a:r>
            <a:r>
              <a:rPr lang="vi-VN"/>
              <a:t>ư</a:t>
            </a:r>
            <a:r>
              <a:rPr lang="en-US"/>
              <a:t>ớc thời gian, khi thay đổi các trọng số, RNN sẽ xử lý khác nhau đối với vector đầu vào.</a:t>
            </a:r>
          </a:p>
        </p:txBody>
      </p:sp>
      <p:pic>
        <p:nvPicPr>
          <p:cNvPr id="5" name="Picture 4" descr="Screen Clipping">
            <a:extLst>
              <a:ext uri="{FF2B5EF4-FFF2-40B4-BE49-F238E27FC236}">
                <a16:creationId xmlns:a16="http://schemas.microsoft.com/office/drawing/2014/main" id="{325C962E-2AAB-46CB-9172-133170E3FE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4736" y="3485322"/>
            <a:ext cx="1656015" cy="2004650"/>
          </a:xfrm>
          <a:prstGeom prst="rect">
            <a:avLst/>
          </a:prstGeom>
        </p:spPr>
      </p:pic>
      <p:sp>
        <p:nvSpPr>
          <p:cNvPr id="4" name="Slide Number Placeholder 3">
            <a:extLst>
              <a:ext uri="{FF2B5EF4-FFF2-40B4-BE49-F238E27FC236}">
                <a16:creationId xmlns:a16="http://schemas.microsoft.com/office/drawing/2014/main" id="{5C1E8DC8-F6E5-456E-804C-E79D37EABDA5}"/>
              </a:ext>
            </a:extLst>
          </p:cNvPr>
          <p:cNvSpPr>
            <a:spLocks noGrp="1"/>
          </p:cNvSpPr>
          <p:nvPr>
            <p:ph type="sldNum" sz="quarter" idx="12"/>
          </p:nvPr>
        </p:nvSpPr>
        <p:spPr/>
        <p:txBody>
          <a:bodyPr/>
          <a:lstStyle/>
          <a:p>
            <a:fld id="{20B7F220-0825-4B9B-9156-FF79F33775FE}" type="slidenum">
              <a:rPr lang="vi-VN" smtClean="0"/>
              <a:t>16</a:t>
            </a:fld>
            <a:endParaRPr lang="vi-VN"/>
          </a:p>
        </p:txBody>
      </p:sp>
      <p:sp>
        <p:nvSpPr>
          <p:cNvPr id="9" name="Title 1">
            <a:extLst>
              <a:ext uri="{FF2B5EF4-FFF2-40B4-BE49-F238E27FC236}">
                <a16:creationId xmlns:a16="http://schemas.microsoft.com/office/drawing/2014/main" id="{D1F79AE5-C53A-47DB-8348-D4661DE7A7CA}"/>
              </a:ext>
            </a:extLst>
          </p:cNvPr>
          <p:cNvSpPr>
            <a:spLocks noGrp="1"/>
          </p:cNvSpPr>
          <p:nvPr>
            <p:ph type="title"/>
          </p:nvPr>
        </p:nvSpPr>
        <p:spPr>
          <a:xfrm>
            <a:off x="1066800" y="189707"/>
            <a:ext cx="8229600" cy="1143000"/>
          </a:xfrm>
        </p:spPr>
        <p:txBody>
          <a:bodyPr/>
          <a:lstStyle/>
          <a:p>
            <a:r>
              <a:rPr lang="en-US"/>
              <a:t>RECURRENT NEURAL NETWORK</a:t>
            </a:r>
            <a:br>
              <a:rPr lang="en-US"/>
            </a:br>
            <a:r>
              <a:rPr lang="en-US"/>
              <a:t>(RNN)</a:t>
            </a:r>
          </a:p>
        </p:txBody>
      </p:sp>
    </p:spTree>
    <p:extLst>
      <p:ext uri="{BB962C8B-B14F-4D97-AF65-F5344CB8AC3E}">
        <p14:creationId xmlns:p14="http://schemas.microsoft.com/office/powerpoint/2010/main" val="658465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D74479-F1BA-43EA-BDD7-AE397472AA41}"/>
              </a:ext>
            </a:extLst>
          </p:cNvPr>
          <p:cNvSpPr>
            <a:spLocks noGrp="1"/>
          </p:cNvSpPr>
          <p:nvPr>
            <p:ph idx="1"/>
          </p:nvPr>
        </p:nvSpPr>
        <p:spPr>
          <a:xfrm>
            <a:off x="628650" y="1960493"/>
            <a:ext cx="7886700" cy="3529479"/>
          </a:xfrm>
        </p:spPr>
        <p:txBody>
          <a:bodyPr/>
          <a:lstStyle/>
          <a:p>
            <a:r>
              <a:rPr lang="en-US"/>
              <a:t>Tạo ra các vector đầu ra dựa trên trạng thái của RNN</a:t>
            </a:r>
          </a:p>
        </p:txBody>
      </p:sp>
      <p:pic>
        <p:nvPicPr>
          <p:cNvPr id="5" name="Picture 4" descr="Screen Clipping">
            <a:extLst>
              <a:ext uri="{FF2B5EF4-FFF2-40B4-BE49-F238E27FC236}">
                <a16:creationId xmlns:a16="http://schemas.microsoft.com/office/drawing/2014/main" id="{3CE56B1F-D331-4B11-AD77-026F086709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6517" y="2710666"/>
            <a:ext cx="3650966" cy="2779307"/>
          </a:xfrm>
          <a:prstGeom prst="rect">
            <a:avLst/>
          </a:prstGeom>
        </p:spPr>
      </p:pic>
      <p:sp>
        <p:nvSpPr>
          <p:cNvPr id="4" name="Slide Number Placeholder 3">
            <a:extLst>
              <a:ext uri="{FF2B5EF4-FFF2-40B4-BE49-F238E27FC236}">
                <a16:creationId xmlns:a16="http://schemas.microsoft.com/office/drawing/2014/main" id="{83E4358E-2DF4-4CDC-8975-62AE84497F1C}"/>
              </a:ext>
            </a:extLst>
          </p:cNvPr>
          <p:cNvSpPr>
            <a:spLocks noGrp="1"/>
          </p:cNvSpPr>
          <p:nvPr>
            <p:ph type="sldNum" sz="quarter" idx="12"/>
          </p:nvPr>
        </p:nvSpPr>
        <p:spPr/>
        <p:txBody>
          <a:bodyPr/>
          <a:lstStyle/>
          <a:p>
            <a:fld id="{20B7F220-0825-4B9B-9156-FF79F33775FE}" type="slidenum">
              <a:rPr lang="vi-VN" smtClean="0"/>
              <a:t>17</a:t>
            </a:fld>
            <a:endParaRPr lang="vi-VN"/>
          </a:p>
        </p:txBody>
      </p:sp>
      <p:sp>
        <p:nvSpPr>
          <p:cNvPr id="8" name="Title 1">
            <a:extLst>
              <a:ext uri="{FF2B5EF4-FFF2-40B4-BE49-F238E27FC236}">
                <a16:creationId xmlns:a16="http://schemas.microsoft.com/office/drawing/2014/main" id="{4FB2DA77-CB7F-4A62-80F6-47F5D09E27A3}"/>
              </a:ext>
            </a:extLst>
          </p:cNvPr>
          <p:cNvSpPr>
            <a:spLocks noGrp="1"/>
          </p:cNvSpPr>
          <p:nvPr>
            <p:ph type="title"/>
          </p:nvPr>
        </p:nvSpPr>
        <p:spPr>
          <a:xfrm>
            <a:off x="1066800" y="189707"/>
            <a:ext cx="8229600" cy="1143000"/>
          </a:xfrm>
        </p:spPr>
        <p:txBody>
          <a:bodyPr/>
          <a:lstStyle/>
          <a:p>
            <a:r>
              <a:rPr lang="en-US"/>
              <a:t>RECURRENT NEURAL NETWORK</a:t>
            </a:r>
            <a:br>
              <a:rPr lang="en-US"/>
            </a:br>
            <a:r>
              <a:rPr lang="en-US"/>
              <a:t>(RNN)</a:t>
            </a:r>
          </a:p>
        </p:txBody>
      </p:sp>
    </p:spTree>
    <p:extLst>
      <p:ext uri="{BB962C8B-B14F-4D97-AF65-F5344CB8AC3E}">
        <p14:creationId xmlns:p14="http://schemas.microsoft.com/office/powerpoint/2010/main" val="2876678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2685C7-DAFA-49B6-A014-0606C09DCB8A}"/>
              </a:ext>
            </a:extLst>
          </p:cNvPr>
          <p:cNvSpPr>
            <a:spLocks noGrp="1"/>
          </p:cNvSpPr>
          <p:nvPr>
            <p:ph idx="1"/>
          </p:nvPr>
        </p:nvSpPr>
        <p:spPr/>
        <p:txBody>
          <a:bodyPr/>
          <a:lstStyle/>
          <a:p>
            <a:r>
              <a:rPr lang="en-US">
                <a:latin typeface="Calibri (Body)"/>
                <a:cs typeface="Times New Roman" panose="02020603050405020304" pitchFamily="18" charset="0"/>
              </a:rPr>
              <a:t>Xử</a:t>
            </a:r>
            <a:r>
              <a:rPr lang="en-US">
                <a:latin typeface="Calibri (Body)"/>
              </a:rPr>
              <a:t> lý </a:t>
            </a:r>
            <a:r>
              <a:rPr lang="en-US">
                <a:latin typeface="Calibri (Body)"/>
                <a:cs typeface="Times New Roman" panose="02020603050405020304" pitchFamily="18" charset="0"/>
              </a:rPr>
              <a:t>một chuỗi các vector X, áp dụng công thức RNN tại mỗi b</a:t>
            </a:r>
            <a:r>
              <a:rPr lang="vi-VN">
                <a:latin typeface="Calibri (Body)"/>
                <a:cs typeface="Times New Roman" panose="02020603050405020304" pitchFamily="18" charset="0"/>
              </a:rPr>
              <a:t>ư</a:t>
            </a:r>
            <a:r>
              <a:rPr lang="en-US">
                <a:latin typeface="Calibri (Body)"/>
                <a:cs typeface="Times New Roman" panose="02020603050405020304" pitchFamily="18" charset="0"/>
              </a:rPr>
              <a:t>ớc thời gian: (chú ý công thức và tham số là giống nhau tại mỗi b</a:t>
            </a:r>
            <a:r>
              <a:rPr lang="vi-VN">
                <a:latin typeface="Calibri (Body)"/>
                <a:cs typeface="Times New Roman" panose="02020603050405020304" pitchFamily="18" charset="0"/>
              </a:rPr>
              <a:t>ư</a:t>
            </a:r>
            <a:r>
              <a:rPr lang="en-US">
                <a:latin typeface="Calibri (Body)"/>
                <a:cs typeface="Times New Roman" panose="02020603050405020304" pitchFamily="18" charset="0"/>
              </a:rPr>
              <a:t>ớc thời gian)</a:t>
            </a:r>
          </a:p>
        </p:txBody>
      </p:sp>
      <p:pic>
        <p:nvPicPr>
          <p:cNvPr id="5" name="Picture 4" descr="Screen Clipping">
            <a:extLst>
              <a:ext uri="{FF2B5EF4-FFF2-40B4-BE49-F238E27FC236}">
                <a16:creationId xmlns:a16="http://schemas.microsoft.com/office/drawing/2014/main" id="{D3093ECD-3BCA-421C-88ED-D6491CF7B6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031" y="3283804"/>
            <a:ext cx="4536914" cy="1800476"/>
          </a:xfrm>
          <a:prstGeom prst="rect">
            <a:avLst/>
          </a:prstGeom>
        </p:spPr>
      </p:pic>
      <p:pic>
        <p:nvPicPr>
          <p:cNvPr id="7" name="Picture 6" descr="Screen Clipping">
            <a:extLst>
              <a:ext uri="{FF2B5EF4-FFF2-40B4-BE49-F238E27FC236}">
                <a16:creationId xmlns:a16="http://schemas.microsoft.com/office/drawing/2014/main" id="{0C5DF7EC-10F1-4E0C-8A62-2BB215DA22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6325" y="3037928"/>
            <a:ext cx="1307489" cy="2650701"/>
          </a:xfrm>
          <a:prstGeom prst="rect">
            <a:avLst/>
          </a:prstGeom>
        </p:spPr>
      </p:pic>
      <p:sp>
        <p:nvSpPr>
          <p:cNvPr id="4" name="Slide Number Placeholder 3">
            <a:extLst>
              <a:ext uri="{FF2B5EF4-FFF2-40B4-BE49-F238E27FC236}">
                <a16:creationId xmlns:a16="http://schemas.microsoft.com/office/drawing/2014/main" id="{CC302431-6ACC-44DE-BB57-8C1414EC8D4E}"/>
              </a:ext>
            </a:extLst>
          </p:cNvPr>
          <p:cNvSpPr>
            <a:spLocks noGrp="1"/>
          </p:cNvSpPr>
          <p:nvPr>
            <p:ph type="sldNum" sz="quarter" idx="12"/>
          </p:nvPr>
        </p:nvSpPr>
        <p:spPr/>
        <p:txBody>
          <a:bodyPr/>
          <a:lstStyle/>
          <a:p>
            <a:fld id="{20B7F220-0825-4B9B-9156-FF79F33775FE}" type="slidenum">
              <a:rPr lang="vi-VN" smtClean="0"/>
              <a:t>18</a:t>
            </a:fld>
            <a:endParaRPr lang="vi-VN"/>
          </a:p>
        </p:txBody>
      </p:sp>
      <p:sp>
        <p:nvSpPr>
          <p:cNvPr id="10" name="Title 1">
            <a:extLst>
              <a:ext uri="{FF2B5EF4-FFF2-40B4-BE49-F238E27FC236}">
                <a16:creationId xmlns:a16="http://schemas.microsoft.com/office/drawing/2014/main" id="{567D2B0D-3A81-486A-8EC8-D612CBA16813}"/>
              </a:ext>
            </a:extLst>
          </p:cNvPr>
          <p:cNvSpPr>
            <a:spLocks noGrp="1"/>
          </p:cNvSpPr>
          <p:nvPr>
            <p:ph type="title"/>
          </p:nvPr>
        </p:nvSpPr>
        <p:spPr>
          <a:xfrm>
            <a:off x="1066800" y="189707"/>
            <a:ext cx="8229600" cy="1143000"/>
          </a:xfrm>
        </p:spPr>
        <p:txBody>
          <a:bodyPr/>
          <a:lstStyle/>
          <a:p>
            <a:r>
              <a:rPr lang="en-US"/>
              <a:t>RECURRENT NEURAL NETWORK</a:t>
            </a:r>
            <a:br>
              <a:rPr lang="en-US"/>
            </a:br>
            <a:r>
              <a:rPr lang="en-US"/>
              <a:t>(RNN)</a:t>
            </a:r>
          </a:p>
        </p:txBody>
      </p:sp>
    </p:spTree>
    <p:extLst>
      <p:ext uri="{BB962C8B-B14F-4D97-AF65-F5344CB8AC3E}">
        <p14:creationId xmlns:p14="http://schemas.microsoft.com/office/powerpoint/2010/main" val="216845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DCD62-9304-4CD0-9170-F5EF203AF4C8}"/>
              </a:ext>
            </a:extLst>
          </p:cNvPr>
          <p:cNvSpPr>
            <a:spLocks noGrp="1"/>
          </p:cNvSpPr>
          <p:nvPr>
            <p:ph idx="1"/>
          </p:nvPr>
        </p:nvSpPr>
        <p:spPr>
          <a:xfrm>
            <a:off x="457200" y="1332708"/>
            <a:ext cx="8229600" cy="4793462"/>
          </a:xfrm>
        </p:spPr>
        <p:txBody>
          <a:bodyPr/>
          <a:lstStyle/>
          <a:p>
            <a:r>
              <a:rPr lang="en-US"/>
              <a:t>Chỉ có 1 trạng thái ẩn </a:t>
            </a:r>
            <a:r>
              <a:rPr lang="en-US" b="1" i="1"/>
              <a:t>h</a:t>
            </a:r>
            <a:r>
              <a:rPr lang="en-US"/>
              <a:t> duy nhất. Công thức RNN cho biết làm thế nào cập nhật trạng thái ẩn </a:t>
            </a:r>
            <a:r>
              <a:rPr lang="en-US" b="1" i="1"/>
              <a:t>h</a:t>
            </a:r>
            <a:r>
              <a:rPr lang="en-US"/>
              <a:t> nh</a:t>
            </a:r>
            <a:r>
              <a:rPr lang="vi-VN"/>
              <a:t>ư</a:t>
            </a:r>
            <a:r>
              <a:rPr lang="en-US"/>
              <a:t> là 1 giá trị của tầng ẩn trong b</a:t>
            </a:r>
            <a:r>
              <a:rPr lang="vi-VN"/>
              <a:t>ư</a:t>
            </a:r>
            <a:r>
              <a:rPr lang="en-US"/>
              <a:t>ớc thời gian tr</a:t>
            </a:r>
            <a:r>
              <a:rPr lang="vi-VN"/>
              <a:t>ư</a:t>
            </a:r>
            <a:r>
              <a:rPr lang="en-US"/>
              <a:t>ớc với đầu vào hiện tại </a:t>
            </a:r>
            <a:r>
              <a:rPr lang="en-US" b="1" i="1"/>
              <a:t>X</a:t>
            </a:r>
            <a:r>
              <a:rPr lang="en-US" b="1" i="1" baseline="-25000"/>
              <a:t>t</a:t>
            </a:r>
            <a:r>
              <a:rPr lang="en-US"/>
              <a:t>.</a:t>
            </a:r>
          </a:p>
          <a:p>
            <a:r>
              <a:rPr lang="en-US"/>
              <a:t>Các ma trận trọng số </a:t>
            </a:r>
            <a:r>
              <a:rPr lang="en-US" b="1" i="1"/>
              <a:t>W</a:t>
            </a:r>
            <a:r>
              <a:rPr lang="en-US" b="1" i="1" baseline="-25000"/>
              <a:t>hh</a:t>
            </a:r>
            <a:r>
              <a:rPr lang="en-US" b="1" i="1"/>
              <a:t>, W</a:t>
            </a:r>
            <a:r>
              <a:rPr lang="en-US" b="1" i="1" baseline="-25000"/>
              <a:t>xh</a:t>
            </a:r>
            <a:r>
              <a:rPr lang="en-US"/>
              <a:t> sẽ phóng đại các giá trị tầng ẩn b</a:t>
            </a:r>
            <a:r>
              <a:rPr lang="vi-VN"/>
              <a:t>ư</a:t>
            </a:r>
            <a:r>
              <a:rPr lang="en-US"/>
              <a:t>ớc th</a:t>
            </a:r>
            <a:r>
              <a:rPr lang="vi-VN"/>
              <a:t>ơ</a:t>
            </a:r>
            <a:r>
              <a:rPr lang="en-US"/>
              <a:t>̀i gian tr</a:t>
            </a:r>
            <a:r>
              <a:rPr lang="vi-VN"/>
              <a:t>ư</a:t>
            </a:r>
            <a:r>
              <a:rPr lang="en-US"/>
              <a:t>ớc và đầu vào hiện tại </a:t>
            </a:r>
            <a:r>
              <a:rPr lang="en-US" b="1" i="1"/>
              <a:t>X</a:t>
            </a:r>
            <a:r>
              <a:rPr lang="en-US" b="1" i="1" baseline="-25000"/>
              <a:t>t</a:t>
            </a:r>
            <a:r>
              <a:rPr lang="en-US"/>
              <a:t>, sau đó cộng 2 giá trị lại với nhau và tính Tanh() của giá trị đó. Sau đó cập nhật với trạng thái ẩn tại b</a:t>
            </a:r>
            <a:r>
              <a:rPr lang="vi-VN"/>
              <a:t>ư</a:t>
            </a:r>
            <a:r>
              <a:rPr lang="en-US"/>
              <a:t>ớc thời gian t.</a:t>
            </a:r>
          </a:p>
          <a:p>
            <a:r>
              <a:rPr lang="en-US"/>
              <a:t>Sau đó sẽ dự đoán đầu ra dựa vào </a:t>
            </a:r>
            <a:r>
              <a:rPr lang="en-US" b="1" i="1"/>
              <a:t>h</a:t>
            </a:r>
            <a:r>
              <a:rPr lang="en-US" b="1" i="1" baseline="-25000"/>
              <a:t>t</a:t>
            </a:r>
            <a:r>
              <a:rPr lang="en-US"/>
              <a:t> và ma trận trọng số </a:t>
            </a:r>
            <a:r>
              <a:rPr lang="en-US" b="1" i="1"/>
              <a:t>W</a:t>
            </a:r>
            <a:r>
              <a:rPr lang="en-US" b="1" i="1" baseline="-25000"/>
              <a:t>hy</a:t>
            </a:r>
          </a:p>
        </p:txBody>
      </p:sp>
      <p:sp>
        <p:nvSpPr>
          <p:cNvPr id="4" name="Slide Number Placeholder 3">
            <a:extLst>
              <a:ext uri="{FF2B5EF4-FFF2-40B4-BE49-F238E27FC236}">
                <a16:creationId xmlns:a16="http://schemas.microsoft.com/office/drawing/2014/main" id="{03A9B594-5E4A-4333-92B9-CBE86E4D8867}"/>
              </a:ext>
            </a:extLst>
          </p:cNvPr>
          <p:cNvSpPr>
            <a:spLocks noGrp="1"/>
          </p:cNvSpPr>
          <p:nvPr>
            <p:ph type="sldNum" sz="quarter" idx="12"/>
          </p:nvPr>
        </p:nvSpPr>
        <p:spPr/>
        <p:txBody>
          <a:bodyPr/>
          <a:lstStyle/>
          <a:p>
            <a:fld id="{20B7F220-0825-4B9B-9156-FF79F33775FE}" type="slidenum">
              <a:rPr lang="vi-VN" smtClean="0"/>
              <a:t>19</a:t>
            </a:fld>
            <a:endParaRPr lang="vi-VN"/>
          </a:p>
        </p:txBody>
      </p:sp>
      <p:sp>
        <p:nvSpPr>
          <p:cNvPr id="7" name="Title 1">
            <a:extLst>
              <a:ext uri="{FF2B5EF4-FFF2-40B4-BE49-F238E27FC236}">
                <a16:creationId xmlns:a16="http://schemas.microsoft.com/office/drawing/2014/main" id="{2A7B09E6-804C-48DA-8D7B-1CA97C79C076}"/>
              </a:ext>
            </a:extLst>
          </p:cNvPr>
          <p:cNvSpPr>
            <a:spLocks noGrp="1"/>
          </p:cNvSpPr>
          <p:nvPr>
            <p:ph type="title"/>
          </p:nvPr>
        </p:nvSpPr>
        <p:spPr>
          <a:xfrm>
            <a:off x="1066800" y="189707"/>
            <a:ext cx="8229600" cy="1143000"/>
          </a:xfrm>
        </p:spPr>
        <p:txBody>
          <a:bodyPr/>
          <a:lstStyle/>
          <a:p>
            <a:r>
              <a:rPr lang="en-US"/>
              <a:t>RECURRENT NEURAL NETWORK</a:t>
            </a:r>
            <a:br>
              <a:rPr lang="en-US"/>
            </a:br>
            <a:r>
              <a:rPr lang="en-US"/>
              <a:t>(RNN)</a:t>
            </a:r>
          </a:p>
        </p:txBody>
      </p:sp>
      <p:pic>
        <p:nvPicPr>
          <p:cNvPr id="8" name="Content Placeholder 4" descr="Screen Clipping">
            <a:extLst>
              <a:ext uri="{FF2B5EF4-FFF2-40B4-BE49-F238E27FC236}">
                <a16:creationId xmlns:a16="http://schemas.microsoft.com/office/drawing/2014/main" id="{FEBCCAE8-1C96-41C8-B335-C56421D387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7060" y="4235115"/>
            <a:ext cx="5644350" cy="2486372"/>
          </a:xfrm>
          <a:prstGeom prst="rect">
            <a:avLst/>
          </a:prstGeom>
        </p:spPr>
      </p:pic>
    </p:spTree>
    <p:extLst>
      <p:ext uri="{BB962C8B-B14F-4D97-AF65-F5344CB8AC3E}">
        <p14:creationId xmlns:p14="http://schemas.microsoft.com/office/powerpoint/2010/main" val="1684197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89707"/>
            <a:ext cx="8229600" cy="1143000"/>
          </a:xfrm>
        </p:spPr>
        <p:txBody>
          <a:bodyPr/>
          <a:lstStyle/>
          <a:p>
            <a:r>
              <a:rPr lang="vi-VN" b="1" dirty="0"/>
              <a:t>MỤC LỤC</a:t>
            </a:r>
            <a:endParaRPr lang="en-US" b="1"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840125842"/>
              </p:ext>
            </p:extLst>
          </p:nvPr>
        </p:nvGraphicFramePr>
        <p:xfrm>
          <a:off x="457200" y="1600200"/>
          <a:ext cx="8229600" cy="51212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20B7F220-0825-4B9B-9156-FF79F33775FE}" type="slidenum">
              <a:rPr lang="vi-VN" smtClean="0">
                <a:latin typeface="Times New Roman" panose="02020603050405020304" pitchFamily="18" charset="0"/>
                <a:cs typeface="Times New Roman" panose="02020603050405020304" pitchFamily="18" charset="0"/>
              </a:rPr>
              <a:t>2</a:t>
            </a:fld>
            <a:endParaRPr lang="vi-V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11474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D792A6-5436-4E70-8B64-E4263C8F09E1}"/>
              </a:ext>
            </a:extLst>
          </p:cNvPr>
          <p:cNvSpPr>
            <a:spLocks noGrp="1"/>
          </p:cNvSpPr>
          <p:nvPr>
            <p:ph idx="1"/>
          </p:nvPr>
        </p:nvSpPr>
        <p:spPr/>
        <p:txBody>
          <a:bodyPr/>
          <a:lstStyle/>
          <a:p>
            <a:r>
              <a:rPr lang="en-US" dirty="0" err="1"/>
              <a:t>Ví</a:t>
            </a:r>
            <a:r>
              <a:rPr lang="en-US" dirty="0"/>
              <a:t> </a:t>
            </a:r>
            <a:r>
              <a:rPr lang="en-US" dirty="0" err="1"/>
              <a:t>dụ</a:t>
            </a:r>
            <a:r>
              <a:rPr lang="en-US" dirty="0"/>
              <a:t> </a:t>
            </a:r>
            <a:r>
              <a:rPr lang="en-US" dirty="0" err="1"/>
              <a:t>huấn</a:t>
            </a:r>
            <a:r>
              <a:rPr lang="en-US" dirty="0"/>
              <a:t> </a:t>
            </a:r>
            <a:r>
              <a:rPr lang="en-US" dirty="0" err="1"/>
              <a:t>luyện</a:t>
            </a:r>
            <a:r>
              <a:rPr lang="en-US" dirty="0"/>
              <a:t> RNN:</a:t>
            </a:r>
          </a:p>
          <a:p>
            <a:pPr marL="0" indent="0">
              <a:buNone/>
            </a:pPr>
            <a:r>
              <a:rPr lang="en-US" dirty="0"/>
              <a:t>		</a:t>
            </a:r>
            <a:r>
              <a:rPr lang="en-US" dirty="0" err="1"/>
              <a:t>Bô</a:t>
            </a:r>
            <a:r>
              <a:rPr lang="en-US" dirty="0"/>
              <a:t>̣ </a:t>
            </a:r>
            <a:r>
              <a:rPr lang="en-US" dirty="0" err="1"/>
              <a:t>tư</a:t>
            </a:r>
            <a:r>
              <a:rPr lang="en-US" dirty="0"/>
              <a:t>̀ </a:t>
            </a:r>
            <a:r>
              <a:rPr lang="en-US" dirty="0" err="1"/>
              <a:t>vựng</a:t>
            </a:r>
            <a:r>
              <a:rPr lang="en-US" dirty="0"/>
              <a:t> [h, e, l, o].</a:t>
            </a:r>
          </a:p>
          <a:p>
            <a:pPr marL="0" indent="0">
              <a:buNone/>
            </a:pPr>
            <a:r>
              <a:rPr lang="en-US" dirty="0"/>
              <a:t>		</a:t>
            </a:r>
            <a:r>
              <a:rPr lang="en-US" dirty="0" err="1"/>
              <a:t>Chuỗi</a:t>
            </a:r>
            <a:r>
              <a:rPr lang="en-US" dirty="0"/>
              <a:t> </a:t>
            </a:r>
            <a:r>
              <a:rPr lang="en-US" dirty="0" err="1"/>
              <a:t>tư</a:t>
            </a:r>
            <a:r>
              <a:rPr lang="en-US" dirty="0"/>
              <a:t>̀ </a:t>
            </a:r>
            <a:r>
              <a:rPr lang="en-US" dirty="0" err="1"/>
              <a:t>huấn</a:t>
            </a:r>
            <a:r>
              <a:rPr lang="en-US" dirty="0"/>
              <a:t> </a:t>
            </a:r>
            <a:r>
              <a:rPr lang="en-US" dirty="0" err="1"/>
              <a:t>luyện</a:t>
            </a:r>
            <a:r>
              <a:rPr lang="en-US" dirty="0"/>
              <a:t>: “hello”</a:t>
            </a:r>
          </a:p>
          <a:p>
            <a:endParaRPr lang="en-US" dirty="0"/>
          </a:p>
          <a:p>
            <a:pPr marL="0" indent="0">
              <a:buNone/>
            </a:pPr>
            <a:r>
              <a:rPr lang="en-US" dirty="0"/>
              <a:t>1) </a:t>
            </a:r>
            <a:r>
              <a:rPr lang="en-US" dirty="0" err="1"/>
              <a:t>Truyền</a:t>
            </a:r>
            <a:r>
              <a:rPr lang="en-US" dirty="0"/>
              <a:t> </a:t>
            </a:r>
            <a:r>
              <a:rPr lang="en-US" dirty="0" err="1"/>
              <a:t>cùng</a:t>
            </a:r>
            <a:r>
              <a:rPr lang="en-US" dirty="0"/>
              <a:t> </a:t>
            </a:r>
            <a:r>
              <a:rPr lang="en-US" dirty="0" err="1"/>
              <a:t>lúc</a:t>
            </a:r>
            <a:r>
              <a:rPr lang="en-US" dirty="0"/>
              <a:t> </a:t>
            </a:r>
            <a:r>
              <a:rPr lang="en-US" dirty="0" err="1"/>
              <a:t>các</a:t>
            </a:r>
            <a:r>
              <a:rPr lang="en-US" dirty="0"/>
              <a:t> </a:t>
            </a:r>
            <a:r>
              <a:rPr lang="en-US" dirty="0" err="1"/>
              <a:t>ky</a:t>
            </a:r>
            <a:r>
              <a:rPr lang="en-US" dirty="0"/>
              <a:t>́ </a:t>
            </a:r>
            <a:r>
              <a:rPr lang="en-US" dirty="0" err="1"/>
              <a:t>tư</a:t>
            </a:r>
            <a:r>
              <a:rPr lang="en-US" dirty="0"/>
              <a:t>̣ </a:t>
            </a:r>
            <a:r>
              <a:rPr lang="en-US" dirty="0" err="1"/>
              <a:t>vào</a:t>
            </a:r>
            <a:r>
              <a:rPr lang="en-US" dirty="0"/>
              <a:t> RNN</a:t>
            </a:r>
          </a:p>
        </p:txBody>
      </p:sp>
      <p:pic>
        <p:nvPicPr>
          <p:cNvPr id="5" name="Picture 4" descr="Screen Clipping">
            <a:extLst>
              <a:ext uri="{FF2B5EF4-FFF2-40B4-BE49-F238E27FC236}">
                <a16:creationId xmlns:a16="http://schemas.microsoft.com/office/drawing/2014/main" id="{7EE9DFC5-5A6E-4DEB-B4F7-56971D4325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2835" y="3964490"/>
            <a:ext cx="3386610" cy="978830"/>
          </a:xfrm>
          <a:prstGeom prst="rect">
            <a:avLst/>
          </a:prstGeom>
        </p:spPr>
      </p:pic>
      <p:sp>
        <p:nvSpPr>
          <p:cNvPr id="4" name="Slide Number Placeholder 3">
            <a:extLst>
              <a:ext uri="{FF2B5EF4-FFF2-40B4-BE49-F238E27FC236}">
                <a16:creationId xmlns:a16="http://schemas.microsoft.com/office/drawing/2014/main" id="{1C837316-3332-40E7-B119-B7F1EA4A19D1}"/>
              </a:ext>
            </a:extLst>
          </p:cNvPr>
          <p:cNvSpPr>
            <a:spLocks noGrp="1"/>
          </p:cNvSpPr>
          <p:nvPr>
            <p:ph type="sldNum" sz="quarter" idx="12"/>
          </p:nvPr>
        </p:nvSpPr>
        <p:spPr/>
        <p:txBody>
          <a:bodyPr/>
          <a:lstStyle/>
          <a:p>
            <a:fld id="{20B7F220-0825-4B9B-9156-FF79F33775FE}" type="slidenum">
              <a:rPr lang="vi-VN" smtClean="0"/>
              <a:t>20</a:t>
            </a:fld>
            <a:endParaRPr lang="vi-VN"/>
          </a:p>
        </p:txBody>
      </p:sp>
      <p:sp>
        <p:nvSpPr>
          <p:cNvPr id="8" name="Title 1">
            <a:extLst>
              <a:ext uri="{FF2B5EF4-FFF2-40B4-BE49-F238E27FC236}">
                <a16:creationId xmlns:a16="http://schemas.microsoft.com/office/drawing/2014/main" id="{FB941173-05C0-4E91-B7BB-E588D4385FD3}"/>
              </a:ext>
            </a:extLst>
          </p:cNvPr>
          <p:cNvSpPr>
            <a:spLocks noGrp="1"/>
          </p:cNvSpPr>
          <p:nvPr>
            <p:ph type="title"/>
          </p:nvPr>
        </p:nvSpPr>
        <p:spPr>
          <a:xfrm>
            <a:off x="1066800" y="189707"/>
            <a:ext cx="8229600" cy="1143000"/>
          </a:xfrm>
        </p:spPr>
        <p:txBody>
          <a:bodyPr/>
          <a:lstStyle/>
          <a:p>
            <a:r>
              <a:rPr lang="en-US"/>
              <a:t>RECURRENT NEURAL NETWORK</a:t>
            </a:r>
            <a:br>
              <a:rPr lang="en-US"/>
            </a:br>
            <a:r>
              <a:rPr lang="en-US"/>
              <a:t>(RNN)</a:t>
            </a:r>
          </a:p>
        </p:txBody>
      </p:sp>
    </p:spTree>
    <p:extLst>
      <p:ext uri="{BB962C8B-B14F-4D97-AF65-F5344CB8AC3E}">
        <p14:creationId xmlns:p14="http://schemas.microsoft.com/office/powerpoint/2010/main" val="20994613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748294-09C2-41FD-B2B5-13C1C0BE1406}"/>
              </a:ext>
            </a:extLst>
          </p:cNvPr>
          <p:cNvSpPr>
            <a:spLocks noGrp="1"/>
          </p:cNvSpPr>
          <p:nvPr>
            <p:ph idx="1"/>
          </p:nvPr>
        </p:nvSpPr>
        <p:spPr>
          <a:xfrm>
            <a:off x="371061" y="1616764"/>
            <a:ext cx="8603973" cy="4739597"/>
          </a:xfrm>
        </p:spPr>
        <p:txBody>
          <a:bodyPr/>
          <a:lstStyle/>
          <a:p>
            <a:pPr marL="0" indent="0">
              <a:buNone/>
            </a:pPr>
            <a:r>
              <a:rPr lang="en-US"/>
              <a:t>2) </a:t>
            </a:r>
            <a:r>
              <a:rPr lang="vi-VN"/>
              <a:t>Bắt đầu bằng ký tự "h", áp dụng công thức để tính trạng thái RNN tại mỗi bước thời gian. Giả sử chỉ có 3 số trong trạng thái ẩn, sẽ biến chúng thành các vector đại diện, tại mỗi bước thời gian, tổng hợp các kí tự từ trước đến lúc đó.</a:t>
            </a:r>
            <a:endParaRPr lang="en-US"/>
          </a:p>
        </p:txBody>
      </p:sp>
      <p:pic>
        <p:nvPicPr>
          <p:cNvPr id="5" name="Picture 4" descr="Screen Clipping">
            <a:extLst>
              <a:ext uri="{FF2B5EF4-FFF2-40B4-BE49-F238E27FC236}">
                <a16:creationId xmlns:a16="http://schemas.microsoft.com/office/drawing/2014/main" id="{484AD513-B03C-46D4-92A4-2263AB97CF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594" y="3042825"/>
            <a:ext cx="3750992" cy="2957925"/>
          </a:xfrm>
          <a:prstGeom prst="rect">
            <a:avLst/>
          </a:prstGeom>
        </p:spPr>
      </p:pic>
      <p:sp>
        <p:nvSpPr>
          <p:cNvPr id="2" name="Slide Number Placeholder 1">
            <a:extLst>
              <a:ext uri="{FF2B5EF4-FFF2-40B4-BE49-F238E27FC236}">
                <a16:creationId xmlns:a16="http://schemas.microsoft.com/office/drawing/2014/main" id="{A914B5DF-5B6C-4B58-992A-3E44E2ECF4C1}"/>
              </a:ext>
            </a:extLst>
          </p:cNvPr>
          <p:cNvSpPr>
            <a:spLocks noGrp="1"/>
          </p:cNvSpPr>
          <p:nvPr>
            <p:ph type="sldNum" sz="quarter" idx="12"/>
          </p:nvPr>
        </p:nvSpPr>
        <p:spPr/>
        <p:txBody>
          <a:bodyPr/>
          <a:lstStyle/>
          <a:p>
            <a:fld id="{20B7F220-0825-4B9B-9156-FF79F33775FE}" type="slidenum">
              <a:rPr lang="vi-VN" smtClean="0"/>
              <a:t>21</a:t>
            </a:fld>
            <a:endParaRPr lang="vi-VN"/>
          </a:p>
        </p:txBody>
      </p:sp>
      <p:sp>
        <p:nvSpPr>
          <p:cNvPr id="6" name="Title 1">
            <a:extLst>
              <a:ext uri="{FF2B5EF4-FFF2-40B4-BE49-F238E27FC236}">
                <a16:creationId xmlns:a16="http://schemas.microsoft.com/office/drawing/2014/main" id="{469D2842-D5EC-4727-9C5B-8D4B4D0EAEFC}"/>
              </a:ext>
            </a:extLst>
          </p:cNvPr>
          <p:cNvSpPr>
            <a:spLocks noGrp="1"/>
          </p:cNvSpPr>
          <p:nvPr>
            <p:ph type="title"/>
          </p:nvPr>
        </p:nvSpPr>
        <p:spPr>
          <a:xfrm>
            <a:off x="1066800" y="189707"/>
            <a:ext cx="8229600" cy="1143000"/>
          </a:xfrm>
        </p:spPr>
        <p:txBody>
          <a:bodyPr/>
          <a:lstStyle/>
          <a:p>
            <a:r>
              <a:rPr lang="en-US"/>
              <a:t>RECURRENT NEURAL NETWORK</a:t>
            </a:r>
            <a:br>
              <a:rPr lang="en-US"/>
            </a:br>
            <a:r>
              <a:rPr lang="en-US"/>
              <a:t>(RNN)</a:t>
            </a:r>
          </a:p>
        </p:txBody>
      </p:sp>
    </p:spTree>
    <p:extLst>
      <p:ext uri="{BB962C8B-B14F-4D97-AF65-F5344CB8AC3E}">
        <p14:creationId xmlns:p14="http://schemas.microsoft.com/office/powerpoint/2010/main" val="2189459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B1E7B-9E14-409C-B6E5-DD95B9E86DF4}"/>
              </a:ext>
            </a:extLst>
          </p:cNvPr>
          <p:cNvSpPr>
            <a:spLocks noGrp="1"/>
          </p:cNvSpPr>
          <p:nvPr>
            <p:ph idx="1"/>
          </p:nvPr>
        </p:nvSpPr>
        <p:spPr>
          <a:xfrm>
            <a:off x="344557" y="1602297"/>
            <a:ext cx="8580782" cy="4754065"/>
          </a:xfrm>
        </p:spPr>
        <p:txBody>
          <a:bodyPr/>
          <a:lstStyle/>
          <a:p>
            <a:pPr marL="0" indent="0" algn="just">
              <a:buNone/>
            </a:pPr>
            <a:r>
              <a:rPr lang="en-US" dirty="0"/>
              <a:t>3) </a:t>
            </a:r>
            <a:r>
              <a:rPr lang="vi-VN" dirty="0"/>
              <a:t>Áp dụng RNN để huấn luyện tại mỗi bước thời gian, kí tự gì sẽ xuất hiện tiếp theo. Có 4 kí tự trong bộ từ vựng, vì vậy sẽ huấn luyện 4 số tại mỗi bước thời gian. </a:t>
            </a:r>
            <a:endParaRPr lang="en-US" dirty="0"/>
          </a:p>
          <a:p>
            <a:pPr marL="0" indent="0" algn="just">
              <a:buNone/>
            </a:pPr>
            <a:r>
              <a:rPr lang="vi-VN" dirty="0"/>
              <a:t>VD: đã biết "e" sẽ đứng sau "h" nên 2.2 sẽ là số đúng, tương tự -1.0 cho "l", 1.9 cho "l" và 2.2 cho "o". Vì đã hết từ huấn luyện nên sau đó RNN sẽ gắn 1 "End token" cho kí tự cuối cùng là "o".</a:t>
            </a:r>
            <a:endParaRPr lang="en-US" dirty="0"/>
          </a:p>
        </p:txBody>
      </p:sp>
      <p:pic>
        <p:nvPicPr>
          <p:cNvPr id="5" name="Picture 4" descr="Screen Clipping">
            <a:extLst>
              <a:ext uri="{FF2B5EF4-FFF2-40B4-BE49-F238E27FC236}">
                <a16:creationId xmlns:a16="http://schemas.microsoft.com/office/drawing/2014/main" id="{6135B2A2-3C14-4998-A9A8-4795ADD0A8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0145" y="3825380"/>
            <a:ext cx="3801005" cy="2713544"/>
          </a:xfrm>
          <a:prstGeom prst="rect">
            <a:avLst/>
          </a:prstGeom>
        </p:spPr>
      </p:pic>
      <p:sp>
        <p:nvSpPr>
          <p:cNvPr id="2" name="Slide Number Placeholder 1">
            <a:extLst>
              <a:ext uri="{FF2B5EF4-FFF2-40B4-BE49-F238E27FC236}">
                <a16:creationId xmlns:a16="http://schemas.microsoft.com/office/drawing/2014/main" id="{B9DEDEBA-99F2-4541-82CC-EB50B3514604}"/>
              </a:ext>
            </a:extLst>
          </p:cNvPr>
          <p:cNvSpPr>
            <a:spLocks noGrp="1"/>
          </p:cNvSpPr>
          <p:nvPr>
            <p:ph type="sldNum" sz="quarter" idx="12"/>
          </p:nvPr>
        </p:nvSpPr>
        <p:spPr/>
        <p:txBody>
          <a:bodyPr/>
          <a:lstStyle/>
          <a:p>
            <a:fld id="{20B7F220-0825-4B9B-9156-FF79F33775FE}" type="slidenum">
              <a:rPr lang="vi-VN" smtClean="0"/>
              <a:t>22</a:t>
            </a:fld>
            <a:endParaRPr lang="vi-VN"/>
          </a:p>
        </p:txBody>
      </p:sp>
      <p:sp>
        <p:nvSpPr>
          <p:cNvPr id="6" name="Title 1">
            <a:extLst>
              <a:ext uri="{FF2B5EF4-FFF2-40B4-BE49-F238E27FC236}">
                <a16:creationId xmlns:a16="http://schemas.microsoft.com/office/drawing/2014/main" id="{1907A51F-7B38-4FB0-BC46-4C73E827F680}"/>
              </a:ext>
            </a:extLst>
          </p:cNvPr>
          <p:cNvSpPr>
            <a:spLocks noGrp="1"/>
          </p:cNvSpPr>
          <p:nvPr>
            <p:ph type="title"/>
          </p:nvPr>
        </p:nvSpPr>
        <p:spPr>
          <a:xfrm>
            <a:off x="1066800" y="189707"/>
            <a:ext cx="8229600" cy="1143000"/>
          </a:xfrm>
        </p:spPr>
        <p:txBody>
          <a:bodyPr/>
          <a:lstStyle/>
          <a:p>
            <a:r>
              <a:rPr lang="en-US"/>
              <a:t>RECURRENT NEURAL NETWORK</a:t>
            </a:r>
            <a:br>
              <a:rPr lang="en-US"/>
            </a:br>
            <a:r>
              <a:rPr lang="en-US"/>
              <a:t>(RNN)</a:t>
            </a:r>
          </a:p>
        </p:txBody>
      </p:sp>
    </p:spTree>
    <p:extLst>
      <p:ext uri="{BB962C8B-B14F-4D97-AF65-F5344CB8AC3E}">
        <p14:creationId xmlns:p14="http://schemas.microsoft.com/office/powerpoint/2010/main" val="40270394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13C9D-E7D6-EE4D-87E0-A20F2EFFD3A0}"/>
              </a:ext>
            </a:extLst>
          </p:cNvPr>
          <p:cNvSpPr>
            <a:spLocks noGrp="1"/>
          </p:cNvSpPr>
          <p:nvPr>
            <p:ph type="title"/>
          </p:nvPr>
        </p:nvSpPr>
        <p:spPr/>
        <p:txBody>
          <a:bodyPr/>
          <a:lstStyle/>
          <a:p>
            <a:r>
              <a:rPr lang="vi-VN" dirty="0"/>
              <a:t>SIAMESE RECURRENT NEURAL NETWORK</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6D98CF-5A04-4C44-B544-F07E78E798C7}"/>
                  </a:ext>
                </a:extLst>
              </p:cNvPr>
              <p:cNvSpPr>
                <a:spLocks noGrp="1"/>
              </p:cNvSpPr>
              <p:nvPr>
                <p:ph idx="1"/>
              </p:nvPr>
            </p:nvSpPr>
            <p:spPr/>
            <p:txBody>
              <a:bodyPr/>
              <a:lstStyle/>
              <a:p>
                <a:pPr algn="just"/>
                <a:r>
                  <a:rPr lang="vi-VN" dirty="0"/>
                  <a:t>Các mạng Siamese (Chopra et al., 2005) là các mạng hai nhánh có trọng số ràng buộc, tức là, chúng bao gồm cùng một mạng được sao chép và hợp nhất với một hàm năng lượng. Hình dưới cho thấy tổng quan về kiến trúc mạng trong nghiên cứu này.</a:t>
                </a:r>
                <a:endParaRPr lang="en-US" dirty="0"/>
              </a:p>
              <a:p>
                <a:pPr lvl="0"/>
                <a:endParaRPr lang="vi-VN" dirty="0"/>
              </a:p>
              <a:p>
                <a:pPr lvl="0"/>
                <a:endParaRPr lang="vi-VN" dirty="0"/>
              </a:p>
              <a:p>
                <a:pPr lvl="0"/>
                <a:endParaRPr lang="vi-VN" dirty="0"/>
              </a:p>
              <a:p>
                <a:pPr marL="0" lvl="0" indent="0">
                  <a:buNone/>
                </a:pPr>
                <a:endParaRPr lang="vi-VN" dirty="0"/>
              </a:p>
              <a:p>
                <a:pPr lvl="0"/>
                <a:endParaRPr lang="vi-VN" dirty="0"/>
              </a:p>
              <a:p>
                <a:pPr lvl="0"/>
                <a:endParaRPr lang="vi-VN" dirty="0"/>
              </a:p>
              <a:p>
                <a:pPr lvl="0"/>
                <a:r>
                  <a:rPr lang="vi-VN" dirty="0"/>
                  <a:t>Trong phương trình này và bên dưới hàm logistic được ký hiệu là</a:t>
                </a:r>
                <a:endParaRPr lang="en-US" dirty="0"/>
              </a:p>
              <a:p>
                <a:pPr marL="0" lvl="0" indent="0">
                  <a:buNone/>
                </a:pPr>
                <a14:m>
                  <m:oMathPara xmlns:m="http://schemas.openxmlformats.org/officeDocument/2006/math">
                    <m:oMathParaPr>
                      <m:jc m:val="centerGroup"/>
                    </m:oMathParaPr>
                    <m:oMath xmlns:m="http://schemas.openxmlformats.org/officeDocument/2006/math">
                      <m:r>
                        <a:rPr lang="vi-VN" i="1">
                          <a:latin typeface="Cambria Math" panose="02040503050406030204" pitchFamily="18" charset="0"/>
                        </a:rPr>
                        <m:t>𝜎</m:t>
                      </m:r>
                      <m:d>
                        <m:dPr>
                          <m:ctrlPr>
                            <a:rPr lang="en-US" i="1">
                              <a:latin typeface="Cambria Math" panose="02040503050406030204" pitchFamily="18" charset="0"/>
                            </a:rPr>
                          </m:ctrlPr>
                        </m:dPr>
                        <m:e>
                          <m:r>
                            <a:rPr lang="vi-VN" i="1">
                              <a:latin typeface="Cambria Math" panose="02040503050406030204" pitchFamily="18" charset="0"/>
                            </a:rPr>
                            <m:t>𝑥</m:t>
                          </m:r>
                        </m:e>
                      </m:d>
                      <m:r>
                        <a:rPr lang="vi-VN" i="1">
                          <a:latin typeface="Cambria Math" panose="02040503050406030204" pitchFamily="18" charset="0"/>
                        </a:rPr>
                        <m:t>= </m:t>
                      </m:r>
                      <m:sSup>
                        <m:sSupPr>
                          <m:ctrlPr>
                            <a:rPr lang="en-US" i="1">
                              <a:latin typeface="Cambria Math" panose="02040503050406030204" pitchFamily="18" charset="0"/>
                            </a:rPr>
                          </m:ctrlPr>
                        </m:sSupPr>
                        <m:e>
                          <m:r>
                            <a:rPr lang="vi-VN" i="1">
                              <a:latin typeface="Cambria Math" panose="02040503050406030204" pitchFamily="18" charset="0"/>
                            </a:rPr>
                            <m:t>(1+ </m:t>
                          </m:r>
                          <m:sSup>
                            <m:sSupPr>
                              <m:ctrlPr>
                                <a:rPr lang="en-US" i="1">
                                  <a:latin typeface="Cambria Math" panose="02040503050406030204" pitchFamily="18" charset="0"/>
                                </a:rPr>
                              </m:ctrlPr>
                            </m:sSupPr>
                            <m:e>
                              <m:r>
                                <a:rPr lang="vi-VN" i="1">
                                  <a:latin typeface="Cambria Math" panose="02040503050406030204" pitchFamily="18" charset="0"/>
                                </a:rPr>
                                <m:t>𝑒</m:t>
                              </m:r>
                            </m:e>
                            <m:sup>
                              <m:r>
                                <a:rPr lang="vi-VN" i="1">
                                  <a:latin typeface="Cambria Math" panose="02040503050406030204" pitchFamily="18" charset="0"/>
                                </a:rPr>
                                <m:t>𝑥</m:t>
                              </m:r>
                            </m:sup>
                          </m:sSup>
                          <m:r>
                            <a:rPr lang="vi-VN" i="1">
                              <a:latin typeface="Cambria Math" panose="02040503050406030204" pitchFamily="18" charset="0"/>
                            </a:rPr>
                            <m:t>)</m:t>
                          </m:r>
                        </m:e>
                        <m:sup>
                          <m:r>
                            <a:rPr lang="vi-VN" i="1">
                              <a:latin typeface="Cambria Math" panose="02040503050406030204" pitchFamily="18" charset="0"/>
                            </a:rPr>
                            <m:t>−1</m:t>
                          </m:r>
                        </m:sup>
                      </m:sSup>
                    </m:oMath>
                  </m:oMathPara>
                </a14:m>
                <a:endParaRPr lang="en-US" dirty="0"/>
              </a:p>
            </p:txBody>
          </p:sp>
        </mc:Choice>
        <mc:Fallback xmlns="">
          <p:sp>
            <p:nvSpPr>
              <p:cNvPr id="3" name="Content Placeholder 2">
                <a:extLst>
                  <a:ext uri="{FF2B5EF4-FFF2-40B4-BE49-F238E27FC236}">
                    <a16:creationId xmlns:a16="http://schemas.microsoft.com/office/drawing/2014/main" id="{006D98CF-5A04-4C44-B544-F07E78E798C7}"/>
                  </a:ext>
                </a:extLst>
              </p:cNvPr>
              <p:cNvSpPr>
                <a:spLocks noGrp="1" noRot="1" noChangeAspect="1" noMove="1" noResize="1" noEditPoints="1" noAdjustHandles="1" noChangeArrowheads="1" noChangeShapeType="1" noTextEdit="1"/>
              </p:cNvSpPr>
              <p:nvPr>
                <p:ph idx="1"/>
              </p:nvPr>
            </p:nvSpPr>
            <p:spPr>
              <a:blipFill>
                <a:blip r:embed="rId2"/>
                <a:stretch>
                  <a:fillRect l="-772" t="-840" r="-77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7EB1ACB-8A2B-754E-97EF-F0C41B12E409}"/>
              </a:ext>
            </a:extLst>
          </p:cNvPr>
          <p:cNvSpPr>
            <a:spLocks noGrp="1"/>
          </p:cNvSpPr>
          <p:nvPr>
            <p:ph type="sldNum" sz="quarter" idx="12"/>
          </p:nvPr>
        </p:nvSpPr>
        <p:spPr/>
        <p:txBody>
          <a:bodyPr/>
          <a:lstStyle/>
          <a:p>
            <a:fld id="{20B7F220-0825-4B9B-9156-FF79F33775FE}" type="slidenum">
              <a:rPr lang="vi-VN" smtClean="0"/>
              <a:t>23</a:t>
            </a:fld>
            <a:endParaRPr lang="vi-VN" dirty="0"/>
          </a:p>
        </p:txBody>
      </p:sp>
      <p:pic>
        <p:nvPicPr>
          <p:cNvPr id="5" name="Picture 4">
            <a:extLst>
              <a:ext uri="{FF2B5EF4-FFF2-40B4-BE49-F238E27FC236}">
                <a16:creationId xmlns:a16="http://schemas.microsoft.com/office/drawing/2014/main" id="{39FA14CA-B2E5-0543-B2EF-A77EACCFBF72}"/>
              </a:ext>
            </a:extLst>
          </p:cNvPr>
          <p:cNvPicPr/>
          <p:nvPr/>
        </p:nvPicPr>
        <p:blipFill>
          <a:blip r:embed="rId3"/>
          <a:stretch>
            <a:fillRect/>
          </a:stretch>
        </p:blipFill>
        <p:spPr>
          <a:xfrm>
            <a:off x="2715228" y="3026664"/>
            <a:ext cx="3713544" cy="2221986"/>
          </a:xfrm>
          <a:prstGeom prst="rect">
            <a:avLst/>
          </a:prstGeom>
        </p:spPr>
      </p:pic>
    </p:spTree>
    <p:extLst>
      <p:ext uri="{BB962C8B-B14F-4D97-AF65-F5344CB8AC3E}">
        <p14:creationId xmlns:p14="http://schemas.microsoft.com/office/powerpoint/2010/main" val="37570839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LONG SHORT-TERM MEMORY</a:t>
            </a:r>
            <a:br>
              <a:rPr lang="en-US"/>
            </a:br>
            <a:r>
              <a:rPr lang="en-US"/>
              <a:t> (LSTM)</a:t>
            </a:r>
          </a:p>
        </p:txBody>
      </p:sp>
      <p:sp>
        <p:nvSpPr>
          <p:cNvPr id="3" name="Content Placeholder 2"/>
          <p:cNvSpPr>
            <a:spLocks noGrp="1"/>
          </p:cNvSpPr>
          <p:nvPr>
            <p:ph idx="1"/>
          </p:nvPr>
        </p:nvSpPr>
        <p:spPr>
          <a:xfrm>
            <a:off x="457200" y="1600206"/>
            <a:ext cx="8229600" cy="5257795"/>
          </a:xfrm>
        </p:spPr>
        <p:txBody>
          <a:bodyPr/>
          <a:lstStyle/>
          <a:p>
            <a:pPr algn="just"/>
            <a:r>
              <a:rPr lang="en-US"/>
              <a:t>Để đọc hiểu một câu hay một đoạn văn, con người chúng ta không quên hết những thông tin trước đó mà sẽ xâu chuỗi lại các dữ liệu đã đọc để làm rõ ý nghĩa cho thông tin hiện tại. Tương tự như việc ôn bài, việc làm này giúp các liên kết bên trong não được khắc sâu và tổ chức lại thông tin cho việc truy suất và xử lý thông tin trong tương lai được rõ ràng và nhanh chóng hơn.</a:t>
            </a:r>
          </a:p>
          <a:p>
            <a:pPr algn="just"/>
            <a:r>
              <a:rPr lang="en-US"/>
              <a:t>Các mô hình Neural Networks truyền thống không thể làm được điều này. RNN giải quyết vấn đề này bằng cách tạo ra các mạng vòng lặp bên trong chúng, cho phép thông tin được lưu trữ lại cho các lần phân tích tiếp theo.</a:t>
            </a:r>
          </a:p>
          <a:p>
            <a:pPr algn="just"/>
            <a:endParaRPr lang="en-US"/>
          </a:p>
        </p:txBody>
      </p:sp>
      <p:pic>
        <p:nvPicPr>
          <p:cNvPr id="5" name="Picture 4" descr="Screen Clipping"/>
          <p:cNvPicPr/>
          <p:nvPr/>
        </p:nvPicPr>
        <p:blipFill>
          <a:blip r:embed="rId2">
            <a:extLst>
              <a:ext uri="{28A0092B-C50C-407E-A947-70E740481C1C}">
                <a14:useLocalDpi xmlns:a14="http://schemas.microsoft.com/office/drawing/2010/main" val="0"/>
              </a:ext>
            </a:extLst>
          </a:blip>
          <a:stretch>
            <a:fillRect/>
          </a:stretch>
        </p:blipFill>
        <p:spPr>
          <a:xfrm>
            <a:off x="4065271" y="4672021"/>
            <a:ext cx="1013460" cy="1866900"/>
          </a:xfrm>
          <a:prstGeom prst="rect">
            <a:avLst/>
          </a:prstGeom>
        </p:spPr>
      </p:pic>
      <p:sp>
        <p:nvSpPr>
          <p:cNvPr id="6" name="Slide Number Placeholder 5">
            <a:extLst>
              <a:ext uri="{FF2B5EF4-FFF2-40B4-BE49-F238E27FC236}">
                <a16:creationId xmlns:a16="http://schemas.microsoft.com/office/drawing/2014/main" id="{3AE0B293-21C0-4CD7-A332-F84CFE8F1A2F}"/>
              </a:ext>
            </a:extLst>
          </p:cNvPr>
          <p:cNvSpPr>
            <a:spLocks noGrp="1"/>
          </p:cNvSpPr>
          <p:nvPr>
            <p:ph type="sldNum" sz="quarter" idx="12"/>
          </p:nvPr>
        </p:nvSpPr>
        <p:spPr/>
        <p:txBody>
          <a:bodyPr/>
          <a:lstStyle/>
          <a:p>
            <a:fld id="{20B7F220-0825-4B9B-9156-FF79F33775FE}" type="slidenum">
              <a:rPr lang="vi-VN" smtClean="0"/>
              <a:t>24</a:t>
            </a:fld>
            <a:endParaRPr lang="vi-VN"/>
          </a:p>
        </p:txBody>
      </p:sp>
    </p:spTree>
    <p:extLst>
      <p:ext uri="{BB962C8B-B14F-4D97-AF65-F5344CB8AC3E}">
        <p14:creationId xmlns:p14="http://schemas.microsoft.com/office/powerpoint/2010/main" val="20092497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LONG SHORT-TERM MEMORY</a:t>
            </a:r>
            <a:br>
              <a:rPr lang="en-US"/>
            </a:br>
            <a:r>
              <a:rPr lang="en-US"/>
              <a:t> (LSTM)</a:t>
            </a:r>
          </a:p>
        </p:txBody>
      </p:sp>
      <p:sp>
        <p:nvSpPr>
          <p:cNvPr id="3" name="Content Placeholder 2"/>
          <p:cNvSpPr>
            <a:spLocks noGrp="1"/>
          </p:cNvSpPr>
          <p:nvPr>
            <p:ph idx="1"/>
          </p:nvPr>
        </p:nvSpPr>
        <p:spPr/>
        <p:txBody>
          <a:bodyPr/>
          <a:lstStyle/>
          <a:p>
            <a:pPr algn="just"/>
            <a:r>
              <a:rPr lang="en-US" i="1"/>
              <a:t>A</a:t>
            </a:r>
            <a:r>
              <a:rPr lang="en-US"/>
              <a:t> nhận thông tin của </a:t>
            </a:r>
            <a:r>
              <a:rPr lang="en-US" i="1"/>
              <a:t>x</a:t>
            </a:r>
            <a:r>
              <a:rPr lang="en-US" i="1" baseline="-25000"/>
              <a:t>t</a:t>
            </a:r>
            <a:r>
              <a:rPr lang="en-US"/>
              <a:t> tại thời điểm </a:t>
            </a:r>
            <a:r>
              <a:rPr lang="en-US" i="1"/>
              <a:t>t</a:t>
            </a:r>
            <a:r>
              <a:rPr lang="en-US"/>
              <a:t> và phản hồi lại tương ứng kết quả đầu ra </a:t>
            </a:r>
            <a:r>
              <a:rPr lang="en-US" i="1"/>
              <a:t>h</a:t>
            </a:r>
            <a:r>
              <a:rPr lang="en-US" i="1" baseline="-25000"/>
              <a:t>t</a:t>
            </a:r>
            <a:r>
              <a:rPr lang="en-US"/>
              <a:t> tại thời điểm </a:t>
            </a:r>
            <a:r>
              <a:rPr lang="en-US" i="1"/>
              <a:t>t</a:t>
            </a:r>
            <a:r>
              <a:rPr lang="en-US"/>
              <a:t>. Có thể rã vòng lặp trên thành một tiến trình để dễ hình dung hơn.</a:t>
            </a:r>
          </a:p>
          <a:p>
            <a:pPr algn="just"/>
            <a:endParaRPr lang="en-US"/>
          </a:p>
          <a:p>
            <a:pPr algn="just"/>
            <a:endParaRPr lang="en-US"/>
          </a:p>
          <a:p>
            <a:pPr algn="just"/>
            <a:endParaRPr lang="en-US"/>
          </a:p>
          <a:p>
            <a:pPr algn="just"/>
            <a:endParaRPr lang="en-US"/>
          </a:p>
          <a:p>
            <a:pPr algn="just"/>
            <a:endParaRPr lang="en-US"/>
          </a:p>
          <a:p>
            <a:pPr algn="just"/>
            <a:endParaRPr lang="en-US"/>
          </a:p>
          <a:p>
            <a:pPr algn="just"/>
            <a:r>
              <a:rPr lang="en-US"/>
              <a:t>Thay vì chỉ nhận một đầu vào là </a:t>
            </a:r>
            <a:r>
              <a:rPr lang="en-US" i="1"/>
              <a:t>x</a:t>
            </a:r>
            <a:r>
              <a:rPr lang="en-US"/>
              <a:t> như các mạng Neural truyền thống, RNN hình thành nên một chuỗi các đầu vào </a:t>
            </a:r>
            <a:r>
              <a:rPr lang="en-US" i="1"/>
              <a:t>A</a:t>
            </a:r>
            <a:r>
              <a:rPr lang="en-US"/>
              <a:t> cùng với </a:t>
            </a:r>
            <a:r>
              <a:rPr lang="en-US" i="1"/>
              <a:t>x</a:t>
            </a:r>
            <a:r>
              <a:rPr lang="en-US" i="1" baseline="-25000"/>
              <a:t>t</a:t>
            </a:r>
            <a:r>
              <a:rPr lang="en-US"/>
              <a:t> tại thời điểm </a:t>
            </a:r>
            <a:r>
              <a:rPr lang="en-US" i="1"/>
              <a:t>t</a:t>
            </a:r>
            <a:r>
              <a:rPr lang="en-US"/>
              <a:t>.</a:t>
            </a:r>
          </a:p>
        </p:txBody>
      </p:sp>
      <p:pic>
        <p:nvPicPr>
          <p:cNvPr id="5" name="Picture 4" descr="Screen Clipping"/>
          <p:cNvPicPr/>
          <p:nvPr/>
        </p:nvPicPr>
        <p:blipFill>
          <a:blip r:embed="rId2">
            <a:extLst>
              <a:ext uri="{28A0092B-C50C-407E-A947-70E740481C1C}">
                <a14:useLocalDpi xmlns:a14="http://schemas.microsoft.com/office/drawing/2010/main" val="0"/>
              </a:ext>
            </a:extLst>
          </a:blip>
          <a:stretch>
            <a:fillRect/>
          </a:stretch>
        </p:blipFill>
        <p:spPr>
          <a:xfrm>
            <a:off x="761368" y="2817888"/>
            <a:ext cx="7925435" cy="2129895"/>
          </a:xfrm>
          <a:prstGeom prst="rect">
            <a:avLst/>
          </a:prstGeom>
        </p:spPr>
      </p:pic>
      <p:sp>
        <p:nvSpPr>
          <p:cNvPr id="6" name="Slide Number Placeholder 5">
            <a:extLst>
              <a:ext uri="{FF2B5EF4-FFF2-40B4-BE49-F238E27FC236}">
                <a16:creationId xmlns:a16="http://schemas.microsoft.com/office/drawing/2014/main" id="{16BF79B9-78E7-4348-ADCE-20EE5071E587}"/>
              </a:ext>
            </a:extLst>
          </p:cNvPr>
          <p:cNvSpPr>
            <a:spLocks noGrp="1"/>
          </p:cNvSpPr>
          <p:nvPr>
            <p:ph type="sldNum" sz="quarter" idx="12"/>
          </p:nvPr>
        </p:nvSpPr>
        <p:spPr/>
        <p:txBody>
          <a:bodyPr/>
          <a:lstStyle/>
          <a:p>
            <a:fld id="{20B7F220-0825-4B9B-9156-FF79F33775FE}" type="slidenum">
              <a:rPr lang="vi-VN" smtClean="0"/>
              <a:t>25</a:t>
            </a:fld>
            <a:endParaRPr lang="vi-VN"/>
          </a:p>
        </p:txBody>
      </p:sp>
    </p:spTree>
    <p:extLst>
      <p:ext uri="{BB962C8B-B14F-4D97-AF65-F5344CB8AC3E}">
        <p14:creationId xmlns:p14="http://schemas.microsoft.com/office/powerpoint/2010/main" val="9742260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LONG SHORT-TERM MEMORY</a:t>
            </a:r>
            <a:br>
              <a:rPr lang="en-US"/>
            </a:br>
            <a:r>
              <a:rPr lang="en-US"/>
              <a:t> (LSTM)</a:t>
            </a:r>
          </a:p>
        </p:txBody>
      </p:sp>
      <p:pic>
        <p:nvPicPr>
          <p:cNvPr id="5" name="Content Placeholder 4" descr="Screen Clipping"/>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741119" y="1332707"/>
            <a:ext cx="6275540" cy="2688148"/>
          </a:xfrm>
          <a:prstGeom prst="rect">
            <a:avLst/>
          </a:prstGeom>
        </p:spPr>
      </p:pic>
      <p:pic>
        <p:nvPicPr>
          <p:cNvPr id="6" name="Picture 5" descr="Screen Clipping"/>
          <p:cNvPicPr/>
          <p:nvPr/>
        </p:nvPicPr>
        <p:blipFill>
          <a:blip r:embed="rId3">
            <a:extLst>
              <a:ext uri="{28A0092B-C50C-407E-A947-70E740481C1C}">
                <a14:useLocalDpi xmlns:a14="http://schemas.microsoft.com/office/drawing/2010/main" val="0"/>
              </a:ext>
            </a:extLst>
          </a:blip>
          <a:stretch>
            <a:fillRect/>
          </a:stretch>
        </p:blipFill>
        <p:spPr>
          <a:xfrm>
            <a:off x="1741119" y="4020857"/>
            <a:ext cx="6275540" cy="2555309"/>
          </a:xfrm>
          <a:prstGeom prst="rect">
            <a:avLst/>
          </a:prstGeom>
        </p:spPr>
      </p:pic>
      <p:sp>
        <p:nvSpPr>
          <p:cNvPr id="3" name="Slide Number Placeholder 2">
            <a:extLst>
              <a:ext uri="{FF2B5EF4-FFF2-40B4-BE49-F238E27FC236}">
                <a16:creationId xmlns:a16="http://schemas.microsoft.com/office/drawing/2014/main" id="{ADAA11B0-C0DF-464A-A8CA-FF7F3B475F74}"/>
              </a:ext>
            </a:extLst>
          </p:cNvPr>
          <p:cNvSpPr>
            <a:spLocks noGrp="1"/>
          </p:cNvSpPr>
          <p:nvPr>
            <p:ph type="sldNum" sz="quarter" idx="12"/>
          </p:nvPr>
        </p:nvSpPr>
        <p:spPr/>
        <p:txBody>
          <a:bodyPr/>
          <a:lstStyle/>
          <a:p>
            <a:fld id="{20B7F220-0825-4B9B-9156-FF79F33775FE}" type="slidenum">
              <a:rPr lang="vi-VN" smtClean="0"/>
              <a:t>26</a:t>
            </a:fld>
            <a:endParaRPr lang="vi-VN"/>
          </a:p>
        </p:txBody>
      </p:sp>
    </p:spTree>
    <p:extLst>
      <p:ext uri="{BB962C8B-B14F-4D97-AF65-F5344CB8AC3E}">
        <p14:creationId xmlns:p14="http://schemas.microsoft.com/office/powerpoint/2010/main" val="4805550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 SHORT-TERM MEMORY</a:t>
            </a:r>
            <a:br>
              <a:rPr lang="en-US" dirty="0"/>
            </a:br>
            <a:r>
              <a:rPr lang="en-US" dirty="0"/>
              <a:t> (LSTM)</a:t>
            </a:r>
          </a:p>
        </p:txBody>
      </p:sp>
      <p:sp>
        <p:nvSpPr>
          <p:cNvPr id="3" name="Content Placeholder 2"/>
          <p:cNvSpPr>
            <a:spLocks noGrp="1"/>
          </p:cNvSpPr>
          <p:nvPr>
            <p:ph idx="1"/>
          </p:nvPr>
        </p:nvSpPr>
        <p:spPr>
          <a:xfrm>
            <a:off x="457200" y="1600206"/>
            <a:ext cx="8229600" cy="5001011"/>
          </a:xfrm>
        </p:spPr>
        <p:txBody>
          <a:bodyPr/>
          <a:lstStyle/>
          <a:p>
            <a:pPr algn="just"/>
            <a:r>
              <a:rPr lang="en-US"/>
              <a:t>Long Short Term Memory networks – thường được gọi là “LSTM”, là trường hợp đặc biệt của RNN, có khả năng học long-term dependencies.</a:t>
            </a:r>
          </a:p>
        </p:txBody>
      </p:sp>
      <p:pic>
        <p:nvPicPr>
          <p:cNvPr id="5" name="Picture 4" descr="Screen Clipping"/>
          <p:cNvPicPr/>
          <p:nvPr/>
        </p:nvPicPr>
        <p:blipFill>
          <a:blip r:embed="rId3">
            <a:extLst>
              <a:ext uri="{28A0092B-C50C-407E-A947-70E740481C1C}">
                <a14:useLocalDpi xmlns:a14="http://schemas.microsoft.com/office/drawing/2010/main" val="0"/>
              </a:ext>
            </a:extLst>
          </a:blip>
          <a:stretch>
            <a:fillRect/>
          </a:stretch>
        </p:blipFill>
        <p:spPr>
          <a:xfrm>
            <a:off x="746760" y="2532003"/>
            <a:ext cx="7940040" cy="2252940"/>
          </a:xfrm>
          <a:prstGeom prst="rect">
            <a:avLst/>
          </a:prstGeom>
        </p:spPr>
      </p:pic>
      <p:pic>
        <p:nvPicPr>
          <p:cNvPr id="6" name="Picture 5" descr="Screen Clipping"/>
          <p:cNvPicPr/>
          <p:nvPr/>
        </p:nvPicPr>
        <p:blipFill>
          <a:blip r:embed="rId4">
            <a:extLst>
              <a:ext uri="{28A0092B-C50C-407E-A947-70E740481C1C}">
                <a14:useLocalDpi xmlns:a14="http://schemas.microsoft.com/office/drawing/2010/main" val="0"/>
              </a:ext>
            </a:extLst>
          </a:blip>
          <a:stretch>
            <a:fillRect/>
          </a:stretch>
        </p:blipFill>
        <p:spPr>
          <a:xfrm>
            <a:off x="1676400" y="5176848"/>
            <a:ext cx="5791200" cy="1362075"/>
          </a:xfrm>
          <a:prstGeom prst="rect">
            <a:avLst/>
          </a:prstGeom>
        </p:spPr>
      </p:pic>
      <p:sp>
        <p:nvSpPr>
          <p:cNvPr id="7" name="Slide Number Placeholder 6">
            <a:extLst>
              <a:ext uri="{FF2B5EF4-FFF2-40B4-BE49-F238E27FC236}">
                <a16:creationId xmlns:a16="http://schemas.microsoft.com/office/drawing/2014/main" id="{E43080E1-F323-4046-A450-EC544BC9BD2F}"/>
              </a:ext>
            </a:extLst>
          </p:cNvPr>
          <p:cNvSpPr>
            <a:spLocks noGrp="1"/>
          </p:cNvSpPr>
          <p:nvPr>
            <p:ph type="sldNum" sz="quarter" idx="12"/>
          </p:nvPr>
        </p:nvSpPr>
        <p:spPr/>
        <p:txBody>
          <a:bodyPr/>
          <a:lstStyle/>
          <a:p>
            <a:fld id="{20B7F220-0825-4B9B-9156-FF79F33775FE}" type="slidenum">
              <a:rPr lang="vi-VN" smtClean="0"/>
              <a:t>27</a:t>
            </a:fld>
            <a:endParaRPr lang="vi-VN"/>
          </a:p>
        </p:txBody>
      </p:sp>
    </p:spTree>
    <p:extLst>
      <p:ext uri="{BB962C8B-B14F-4D97-AF65-F5344CB8AC3E}">
        <p14:creationId xmlns:p14="http://schemas.microsoft.com/office/powerpoint/2010/main" val="20694250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 SHORT-TERM MEMORY </a:t>
            </a:r>
            <a:br>
              <a:rPr lang="en-US" dirty="0"/>
            </a:br>
            <a:r>
              <a:rPr lang="en-US" dirty="0"/>
              <a:t> (LSTM)</a:t>
            </a:r>
            <a:endParaRPr lang="en-US" b="0" dirty="0"/>
          </a:p>
        </p:txBody>
      </p:sp>
      <p:pic>
        <p:nvPicPr>
          <p:cNvPr id="5" name="Picture 5" descr="Screenshot from 2017-08-04 20-54-26.png"/>
          <p:cNvPicPr>
            <a:picLocks noGrp="1" noChangeAspect="1"/>
          </p:cNvPicPr>
          <p:nvPr>
            <p:ph idx="1"/>
          </p:nvPr>
        </p:nvPicPr>
        <p:blipFill>
          <a:blip r:embed="rId2"/>
          <a:stretch>
            <a:fillRect/>
          </a:stretch>
        </p:blipFill>
        <p:spPr>
          <a:xfrm>
            <a:off x="247564" y="1552575"/>
            <a:ext cx="8656563" cy="4820708"/>
          </a:xfrm>
          <a:prstGeom prst="rect">
            <a:avLst/>
          </a:prstGeom>
        </p:spPr>
      </p:pic>
      <p:sp>
        <p:nvSpPr>
          <p:cNvPr id="4" name="Slide Number Placeholder 3"/>
          <p:cNvSpPr>
            <a:spLocks noGrp="1"/>
          </p:cNvSpPr>
          <p:nvPr>
            <p:ph type="sldNum" sz="quarter" idx="12"/>
          </p:nvPr>
        </p:nvSpPr>
        <p:spPr/>
        <p:txBody>
          <a:bodyPr/>
          <a:lstStyle/>
          <a:p>
            <a:fld id="{20B7F220-0825-4B9B-9156-FF79F33775FE}" type="slidenum">
              <a:rPr lang="vi-VN" smtClean="0"/>
              <a:t>28</a:t>
            </a:fld>
            <a:endParaRPr lang="vi-VN"/>
          </a:p>
        </p:txBody>
      </p:sp>
    </p:spTree>
    <p:extLst>
      <p:ext uri="{BB962C8B-B14F-4D97-AF65-F5344CB8AC3E}">
        <p14:creationId xmlns:p14="http://schemas.microsoft.com/office/powerpoint/2010/main" val="34039782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 SHORT-TERM MEMORY</a:t>
            </a:r>
            <a:br>
              <a:rPr lang="en-US" dirty="0"/>
            </a:br>
            <a:r>
              <a:rPr lang="en-US" dirty="0"/>
              <a:t> (LSTM)</a:t>
            </a:r>
          </a:p>
        </p:txBody>
      </p:sp>
      <p:sp>
        <p:nvSpPr>
          <p:cNvPr id="3" name="Content Placeholder 2"/>
          <p:cNvSpPr>
            <a:spLocks noGrp="1"/>
          </p:cNvSpPr>
          <p:nvPr>
            <p:ph idx="1"/>
          </p:nvPr>
        </p:nvSpPr>
        <p:spPr/>
        <p:txBody>
          <a:bodyPr vert="horz" lIns="91440" tIns="45720" rIns="91440" bIns="45720" rtlCol="0" anchor="t">
            <a:normAutofit/>
          </a:bodyPr>
          <a:lstStyle/>
          <a:p>
            <a:pPr marL="256540" indent="-256540"/>
            <a:r>
              <a:rPr lang="en-US" dirty="0" err="1"/>
              <a:t>Lợi</a:t>
            </a:r>
            <a:r>
              <a:rPr lang="en-US" dirty="0"/>
              <a:t> </a:t>
            </a:r>
            <a:r>
              <a:rPr lang="en-US" dirty="0" err="1"/>
              <a:t>thế</a:t>
            </a:r>
            <a:r>
              <a:rPr lang="en-US" dirty="0"/>
              <a:t> </a:t>
            </a:r>
            <a:r>
              <a:rPr lang="en-US" dirty="0" err="1"/>
              <a:t>của</a:t>
            </a:r>
            <a:r>
              <a:rPr lang="en-US" dirty="0"/>
              <a:t> LSTM:</a:t>
            </a:r>
          </a:p>
          <a:p>
            <a:pPr marL="556895" lvl="1" indent="-213995"/>
            <a:r>
              <a:rPr lang="en-US" sz="1950" dirty="0" err="1"/>
              <a:t>Giải</a:t>
            </a:r>
            <a:r>
              <a:rPr lang="en-US" sz="1950" dirty="0"/>
              <a:t> </a:t>
            </a:r>
            <a:r>
              <a:rPr lang="en-US" sz="1950" dirty="0" err="1"/>
              <a:t>quyết</a:t>
            </a:r>
            <a:r>
              <a:rPr lang="en-US" sz="1950" dirty="0"/>
              <a:t> </a:t>
            </a:r>
            <a:r>
              <a:rPr lang="en-US" sz="1950" dirty="0" err="1"/>
              <a:t>đ</a:t>
            </a:r>
            <a:r>
              <a:rPr lang="vi-VN" sz="1950" dirty="0"/>
              <a:t>ư</a:t>
            </a:r>
            <a:r>
              <a:rPr lang="en-US" sz="1950" dirty="0" err="1"/>
              <a:t>ợc</a:t>
            </a:r>
            <a:r>
              <a:rPr lang="en-US" sz="1950" dirty="0"/>
              <a:t> </a:t>
            </a:r>
            <a:r>
              <a:rPr lang="en-US" sz="1950" dirty="0" err="1"/>
              <a:t>hạn</a:t>
            </a:r>
            <a:r>
              <a:rPr lang="en-US" sz="1950" dirty="0"/>
              <a:t> </a:t>
            </a:r>
            <a:r>
              <a:rPr lang="en-US" sz="1950" dirty="0" err="1"/>
              <a:t>chế</a:t>
            </a:r>
            <a:r>
              <a:rPr lang="en-US" sz="1950" dirty="0"/>
              <a:t> </a:t>
            </a:r>
            <a:r>
              <a:rPr lang="en-US" sz="1950" dirty="0" err="1"/>
              <a:t>của</a:t>
            </a:r>
            <a:r>
              <a:rPr lang="en-US" sz="1950" dirty="0"/>
              <a:t> RNN </a:t>
            </a:r>
            <a:r>
              <a:rPr lang="en-US" sz="1950" dirty="0" err="1"/>
              <a:t>là</a:t>
            </a:r>
            <a:r>
              <a:rPr lang="en-US" sz="1950" dirty="0"/>
              <a:t> </a:t>
            </a:r>
            <a:r>
              <a:rPr lang="en-US" sz="1950" dirty="0" err="1"/>
              <a:t>có</a:t>
            </a:r>
            <a:r>
              <a:rPr lang="en-US" sz="1950" dirty="0"/>
              <a:t> </a:t>
            </a:r>
            <a:r>
              <a:rPr lang="en-US" sz="1950" dirty="0" err="1"/>
              <a:t>thể</a:t>
            </a:r>
            <a:r>
              <a:rPr lang="en-US" sz="1950" dirty="0"/>
              <a:t> </a:t>
            </a:r>
            <a:r>
              <a:rPr lang="en-US" sz="1950" dirty="0" err="1"/>
              <a:t>nhớ</a:t>
            </a:r>
            <a:r>
              <a:rPr lang="en-US" sz="1950" dirty="0"/>
              <a:t> </a:t>
            </a:r>
            <a:r>
              <a:rPr lang="en-US" sz="1950" dirty="0" err="1"/>
              <a:t>đ</a:t>
            </a:r>
            <a:r>
              <a:rPr lang="vi-VN" sz="1950" dirty="0"/>
              <a:t>ư</a:t>
            </a:r>
            <a:r>
              <a:rPr lang="en-US" sz="1950" dirty="0" err="1"/>
              <a:t>ợc</a:t>
            </a:r>
            <a:r>
              <a:rPr lang="en-US" sz="1950" dirty="0"/>
              <a:t> </a:t>
            </a:r>
            <a:r>
              <a:rPr lang="en-US" sz="1950" dirty="0" err="1"/>
              <a:t>nhiều</a:t>
            </a:r>
            <a:r>
              <a:rPr lang="en-US" sz="1950" dirty="0"/>
              <a:t> </a:t>
            </a:r>
            <a:r>
              <a:rPr lang="en-US" sz="1950" dirty="0" err="1"/>
              <a:t>thông</a:t>
            </a:r>
            <a:r>
              <a:rPr lang="en-US" sz="1950" dirty="0"/>
              <a:t> tin </a:t>
            </a:r>
            <a:r>
              <a:rPr lang="en-US" sz="1950" dirty="0" err="1"/>
              <a:t>phía</a:t>
            </a:r>
            <a:r>
              <a:rPr lang="en-US" sz="1950" dirty="0"/>
              <a:t> tr</a:t>
            </a:r>
            <a:r>
              <a:rPr lang="vi-VN" sz="1950" dirty="0"/>
              <a:t>ư</a:t>
            </a:r>
            <a:r>
              <a:rPr lang="en-US" sz="1950" dirty="0" err="1"/>
              <a:t>ớc</a:t>
            </a:r>
            <a:r>
              <a:rPr lang="en-US" sz="1950" dirty="0"/>
              <a:t>.</a:t>
            </a:r>
          </a:p>
          <a:p>
            <a:pPr marL="556895" lvl="1" indent="-213995"/>
            <a:endParaRPr lang="en-US" dirty="0"/>
          </a:p>
          <a:p>
            <a:pPr marL="256540" indent="-256540"/>
            <a:r>
              <a:rPr lang="en-US" dirty="0" err="1"/>
              <a:t>Hạn</a:t>
            </a:r>
            <a:r>
              <a:rPr lang="en-US" dirty="0"/>
              <a:t> </a:t>
            </a:r>
            <a:r>
              <a:rPr lang="en-US" dirty="0" err="1"/>
              <a:t>chế</a:t>
            </a:r>
            <a:r>
              <a:rPr lang="en-US" dirty="0"/>
              <a:t> </a:t>
            </a:r>
            <a:r>
              <a:rPr lang="en-US" dirty="0" err="1"/>
              <a:t>của</a:t>
            </a:r>
            <a:r>
              <a:rPr lang="en-US" dirty="0"/>
              <a:t> LSTM:</a:t>
            </a:r>
          </a:p>
          <a:p>
            <a:pPr marL="556895" lvl="1" indent="-213995"/>
            <a:r>
              <a:rPr lang="en-US" sz="1950" dirty="0" err="1"/>
              <a:t>Xử</a:t>
            </a:r>
            <a:r>
              <a:rPr lang="en-US" sz="1950" dirty="0"/>
              <a:t> </a:t>
            </a:r>
            <a:r>
              <a:rPr lang="en-US" sz="1950" dirty="0" err="1"/>
              <a:t>lý</a:t>
            </a:r>
            <a:r>
              <a:rPr lang="en-US" sz="1950" dirty="0"/>
              <a:t> </a:t>
            </a:r>
            <a:r>
              <a:rPr lang="en-US" sz="1950" dirty="0" err="1"/>
              <a:t>chậm</a:t>
            </a:r>
            <a:r>
              <a:rPr lang="en-US" sz="1950" dirty="0"/>
              <a:t> h</a:t>
            </a:r>
            <a:r>
              <a:rPr lang="vi-VN" sz="1950" dirty="0"/>
              <a:t>ơ</a:t>
            </a:r>
            <a:r>
              <a:rPr lang="en-US" sz="1950" dirty="0"/>
              <a:t>n </a:t>
            </a:r>
            <a:r>
              <a:rPr lang="en-US" sz="1950" dirty="0" err="1"/>
              <a:t>các</a:t>
            </a:r>
            <a:r>
              <a:rPr lang="en-US" sz="1950" dirty="0"/>
              <a:t> RNN </a:t>
            </a:r>
            <a:r>
              <a:rPr lang="en-US" sz="1950" dirty="0" err="1"/>
              <a:t>truyền</a:t>
            </a:r>
            <a:r>
              <a:rPr lang="en-US" sz="1950" dirty="0"/>
              <a:t> </a:t>
            </a:r>
            <a:r>
              <a:rPr lang="en-US" sz="1950" dirty="0" err="1"/>
              <a:t>thống</a:t>
            </a:r>
            <a:r>
              <a:rPr lang="en-US" sz="1950" dirty="0"/>
              <a:t>.</a:t>
            </a:r>
          </a:p>
          <a:p>
            <a:pPr marL="556895" lvl="1" indent="-213995"/>
            <a:r>
              <a:rPr lang="en-US" sz="1950" dirty="0" err="1"/>
              <a:t>Thiết</a:t>
            </a:r>
            <a:r>
              <a:rPr lang="en-US" sz="1950" dirty="0"/>
              <a:t> </a:t>
            </a:r>
            <a:r>
              <a:rPr lang="en-US" sz="1950" dirty="0" err="1"/>
              <a:t>kế</a:t>
            </a:r>
            <a:r>
              <a:rPr lang="en-US" sz="1950" dirty="0"/>
              <a:t> </a:t>
            </a:r>
            <a:r>
              <a:rPr lang="en-US" sz="1950" dirty="0" err="1"/>
              <a:t>rất</a:t>
            </a:r>
            <a:r>
              <a:rPr lang="en-US" sz="1950" dirty="0"/>
              <a:t> </a:t>
            </a:r>
            <a:r>
              <a:rPr lang="en-US" sz="1950" dirty="0" err="1"/>
              <a:t>phức</a:t>
            </a:r>
            <a:r>
              <a:rPr lang="en-US" sz="1950" dirty="0"/>
              <a:t> </a:t>
            </a:r>
            <a:r>
              <a:rPr lang="en-US" sz="1950" dirty="0" err="1"/>
              <a:t>tạp</a:t>
            </a:r>
            <a:r>
              <a:rPr lang="en-US" sz="1950" dirty="0"/>
              <a:t>.</a:t>
            </a:r>
          </a:p>
        </p:txBody>
      </p:sp>
      <p:sp>
        <p:nvSpPr>
          <p:cNvPr id="5" name="Slide Number Placeholder 4">
            <a:extLst>
              <a:ext uri="{FF2B5EF4-FFF2-40B4-BE49-F238E27FC236}">
                <a16:creationId xmlns:a16="http://schemas.microsoft.com/office/drawing/2014/main" id="{81B342F0-BC19-4F45-8907-9F554BBE2E60}"/>
              </a:ext>
            </a:extLst>
          </p:cNvPr>
          <p:cNvSpPr>
            <a:spLocks noGrp="1"/>
          </p:cNvSpPr>
          <p:nvPr>
            <p:ph type="sldNum" sz="quarter" idx="12"/>
          </p:nvPr>
        </p:nvSpPr>
        <p:spPr/>
        <p:txBody>
          <a:bodyPr/>
          <a:lstStyle/>
          <a:p>
            <a:fld id="{20B7F220-0825-4B9B-9156-FF79F33775FE}" type="slidenum">
              <a:rPr lang="vi-VN" smtClean="0"/>
              <a:t>29</a:t>
            </a:fld>
            <a:endParaRPr lang="vi-VN"/>
          </a:p>
        </p:txBody>
      </p:sp>
    </p:spTree>
    <p:extLst>
      <p:ext uri="{BB962C8B-B14F-4D97-AF65-F5344CB8AC3E}">
        <p14:creationId xmlns:p14="http://schemas.microsoft.com/office/powerpoint/2010/main" val="192301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1F74D-C29B-E742-8277-82568D9332D3}"/>
              </a:ext>
            </a:extLst>
          </p:cNvPr>
          <p:cNvSpPr>
            <a:spLocks noGrp="1"/>
          </p:cNvSpPr>
          <p:nvPr>
            <p:ph type="title"/>
          </p:nvPr>
        </p:nvSpPr>
        <p:spPr/>
        <p:txBody>
          <a:bodyPr/>
          <a:lstStyle/>
          <a:p>
            <a:r>
              <a:rPr lang="vi-VN" dirty="0"/>
              <a:t>GIỚI THIỆU BÀI TOÁN</a:t>
            </a:r>
            <a:endParaRPr lang="en-US" dirty="0"/>
          </a:p>
        </p:txBody>
      </p:sp>
      <p:sp>
        <p:nvSpPr>
          <p:cNvPr id="3" name="Content Placeholder 2">
            <a:extLst>
              <a:ext uri="{FF2B5EF4-FFF2-40B4-BE49-F238E27FC236}">
                <a16:creationId xmlns:a16="http://schemas.microsoft.com/office/drawing/2014/main" id="{C19F3103-EF7F-014D-AAC3-C07296F02162}"/>
              </a:ext>
            </a:extLst>
          </p:cNvPr>
          <p:cNvSpPr>
            <a:spLocks noGrp="1"/>
          </p:cNvSpPr>
          <p:nvPr>
            <p:ph idx="1"/>
          </p:nvPr>
        </p:nvSpPr>
        <p:spPr/>
        <p:txBody>
          <a:bodyPr>
            <a:normAutofit/>
          </a:bodyPr>
          <a:lstStyle/>
          <a:p>
            <a:pPr lvl="1"/>
            <a:r>
              <a:rPr lang="en-US" dirty="0" err="1"/>
              <a:t>Trong</a:t>
            </a:r>
            <a:r>
              <a:rPr lang="en-US" dirty="0"/>
              <a:t> </a:t>
            </a:r>
            <a:r>
              <a:rPr lang="en-US" dirty="0" err="1"/>
              <a:t>thời</a:t>
            </a:r>
            <a:r>
              <a:rPr lang="en-US" dirty="0"/>
              <a:t> </a:t>
            </a:r>
            <a:r>
              <a:rPr lang="en-US" dirty="0" err="1"/>
              <a:t>đại</a:t>
            </a:r>
            <a:r>
              <a:rPr lang="en-US" dirty="0"/>
              <a:t> </a:t>
            </a:r>
            <a:r>
              <a:rPr lang="en-US" dirty="0" err="1"/>
              <a:t>ngày</a:t>
            </a:r>
            <a:r>
              <a:rPr lang="en-US" dirty="0"/>
              <a:t> nay, </a:t>
            </a:r>
            <a:r>
              <a:rPr lang="en-US" dirty="0" err="1"/>
              <a:t>lượng</a:t>
            </a:r>
            <a:r>
              <a:rPr lang="en-US" dirty="0"/>
              <a:t> </a:t>
            </a:r>
            <a:r>
              <a:rPr lang="en-US" dirty="0" err="1"/>
              <a:t>thông</a:t>
            </a:r>
            <a:r>
              <a:rPr lang="en-US" dirty="0"/>
              <a:t> tin </a:t>
            </a:r>
            <a:r>
              <a:rPr lang="en-US" dirty="0" err="1"/>
              <a:t>truy</a:t>
            </a:r>
            <a:r>
              <a:rPr lang="en-US" dirty="0"/>
              <a:t> </a:t>
            </a:r>
            <a:r>
              <a:rPr lang="en-US" dirty="0" err="1"/>
              <a:t>cập</a:t>
            </a:r>
            <a:r>
              <a:rPr lang="en-US" dirty="0"/>
              <a:t> </a:t>
            </a:r>
            <a:r>
              <a:rPr lang="en-US" dirty="0" err="1"/>
              <a:t>hằng</a:t>
            </a:r>
            <a:r>
              <a:rPr lang="en-US" dirty="0"/>
              <a:t> </a:t>
            </a:r>
            <a:r>
              <a:rPr lang="en-US" dirty="0" err="1"/>
              <a:t>ngày</a:t>
            </a:r>
            <a:r>
              <a:rPr lang="en-US" dirty="0"/>
              <a:t> </a:t>
            </a:r>
            <a:r>
              <a:rPr lang="en-US" dirty="0" err="1"/>
              <a:t>cực</a:t>
            </a:r>
            <a:r>
              <a:rPr lang="en-US" dirty="0"/>
              <a:t> </a:t>
            </a:r>
            <a:r>
              <a:rPr lang="en-US" dirty="0" err="1"/>
              <a:t>kì</a:t>
            </a:r>
            <a:r>
              <a:rPr lang="en-US" dirty="0"/>
              <a:t> </a:t>
            </a:r>
            <a:r>
              <a:rPr lang="en-US" dirty="0" err="1"/>
              <a:t>lớn</a:t>
            </a:r>
            <a:r>
              <a:rPr lang="en-US" dirty="0"/>
              <a:t>, </a:t>
            </a:r>
            <a:r>
              <a:rPr lang="en-US" dirty="0" err="1"/>
              <a:t>dẫn</a:t>
            </a:r>
            <a:r>
              <a:rPr lang="en-US" dirty="0"/>
              <a:t> </a:t>
            </a:r>
            <a:r>
              <a:rPr lang="en-US" dirty="0" err="1"/>
              <a:t>đến</a:t>
            </a:r>
            <a:r>
              <a:rPr lang="en-US" dirty="0"/>
              <a:t> </a:t>
            </a:r>
            <a:r>
              <a:rPr lang="en-US" dirty="0" err="1"/>
              <a:t>có</a:t>
            </a:r>
            <a:r>
              <a:rPr lang="en-US" dirty="0"/>
              <a:t> </a:t>
            </a:r>
            <a:r>
              <a:rPr lang="en-US" dirty="0" err="1"/>
              <a:t>rất</a:t>
            </a:r>
            <a:r>
              <a:rPr lang="en-US" dirty="0"/>
              <a:t> </a:t>
            </a:r>
            <a:r>
              <a:rPr lang="en-US" dirty="0" err="1"/>
              <a:t>nhiều</a:t>
            </a:r>
            <a:r>
              <a:rPr lang="en-US" dirty="0"/>
              <a:t> </a:t>
            </a:r>
            <a:r>
              <a:rPr lang="en-US" dirty="0" err="1"/>
              <a:t>dữ</a:t>
            </a:r>
            <a:r>
              <a:rPr lang="en-US" dirty="0"/>
              <a:t> </a:t>
            </a:r>
            <a:r>
              <a:rPr lang="en-US" dirty="0" err="1"/>
              <a:t>liệu</a:t>
            </a:r>
            <a:r>
              <a:rPr lang="en-US" dirty="0"/>
              <a:t> </a:t>
            </a:r>
            <a:r>
              <a:rPr lang="en-US" dirty="0" err="1"/>
              <a:t>văn</a:t>
            </a:r>
            <a:r>
              <a:rPr lang="en-US" dirty="0"/>
              <a:t> </a:t>
            </a:r>
            <a:r>
              <a:rPr lang="en-US" dirty="0" err="1"/>
              <a:t>bản</a:t>
            </a:r>
            <a:r>
              <a:rPr lang="en-US" dirty="0"/>
              <a:t> </a:t>
            </a:r>
            <a:r>
              <a:rPr lang="en-US" dirty="0" err="1"/>
              <a:t>được</a:t>
            </a:r>
            <a:r>
              <a:rPr lang="en-US" dirty="0"/>
              <a:t> </a:t>
            </a:r>
            <a:r>
              <a:rPr lang="en-US" dirty="0" err="1"/>
              <a:t>rút</a:t>
            </a:r>
            <a:r>
              <a:rPr lang="en-US" dirty="0"/>
              <a:t> </a:t>
            </a:r>
            <a:r>
              <a:rPr lang="en-US" dirty="0" err="1"/>
              <a:t>trích</a:t>
            </a:r>
            <a:r>
              <a:rPr lang="en-US" dirty="0"/>
              <a:t> </a:t>
            </a:r>
            <a:r>
              <a:rPr lang="en-US" dirty="0" err="1"/>
              <a:t>được</a:t>
            </a:r>
            <a:r>
              <a:rPr lang="en-US" dirty="0"/>
              <a:t> </a:t>
            </a:r>
            <a:r>
              <a:rPr lang="en-US" dirty="0" err="1"/>
              <a:t>xử</a:t>
            </a:r>
            <a:r>
              <a:rPr lang="en-US" dirty="0"/>
              <a:t> </a:t>
            </a:r>
            <a:r>
              <a:rPr lang="en-US" dirty="0" err="1"/>
              <a:t>lý</a:t>
            </a:r>
            <a:r>
              <a:rPr lang="en-US" dirty="0"/>
              <a:t> </a:t>
            </a:r>
            <a:r>
              <a:rPr lang="en-US" dirty="0" err="1"/>
              <a:t>hằng</a:t>
            </a:r>
            <a:r>
              <a:rPr lang="en-US" dirty="0"/>
              <a:t> </a:t>
            </a:r>
            <a:r>
              <a:rPr lang="en-US" dirty="0" err="1"/>
              <a:t>ngày</a:t>
            </a:r>
            <a:r>
              <a:rPr lang="en-US" dirty="0"/>
              <a:t>.</a:t>
            </a:r>
          </a:p>
          <a:p>
            <a:pPr lvl="1"/>
            <a:r>
              <a:rPr lang="en-US" dirty="0" err="1"/>
              <a:t>Để</a:t>
            </a:r>
            <a:r>
              <a:rPr lang="en-US" dirty="0"/>
              <a:t> </a:t>
            </a:r>
            <a:r>
              <a:rPr lang="en-US" dirty="0" err="1"/>
              <a:t>xử</a:t>
            </a:r>
            <a:r>
              <a:rPr lang="en-US" dirty="0"/>
              <a:t> </a:t>
            </a:r>
            <a:r>
              <a:rPr lang="en-US" dirty="0" err="1"/>
              <a:t>lý</a:t>
            </a:r>
            <a:r>
              <a:rPr lang="en-US" dirty="0"/>
              <a:t> </a:t>
            </a:r>
            <a:r>
              <a:rPr lang="en-US" dirty="0" err="1"/>
              <a:t>các</a:t>
            </a:r>
            <a:r>
              <a:rPr lang="en-US" dirty="0"/>
              <a:t> </a:t>
            </a:r>
            <a:r>
              <a:rPr lang="en-US" dirty="0" err="1"/>
              <a:t>thông</a:t>
            </a:r>
            <a:r>
              <a:rPr lang="en-US" dirty="0"/>
              <a:t> tin </a:t>
            </a:r>
            <a:r>
              <a:rPr lang="en-US" dirty="0" err="1"/>
              <a:t>này</a:t>
            </a:r>
            <a:r>
              <a:rPr lang="en-US" dirty="0"/>
              <a:t> </a:t>
            </a:r>
            <a:r>
              <a:rPr lang="en-US" dirty="0" err="1"/>
              <a:t>nếu</a:t>
            </a:r>
            <a:r>
              <a:rPr lang="en-US" dirty="0"/>
              <a:t> </a:t>
            </a:r>
            <a:r>
              <a:rPr lang="en-US" dirty="0" err="1"/>
              <a:t>dùng</a:t>
            </a:r>
            <a:r>
              <a:rPr lang="en-US" dirty="0"/>
              <a:t> </a:t>
            </a:r>
            <a:r>
              <a:rPr lang="en-US" dirty="0" err="1"/>
              <a:t>cách</a:t>
            </a:r>
            <a:r>
              <a:rPr lang="en-US" dirty="0"/>
              <a:t> </a:t>
            </a:r>
            <a:r>
              <a:rPr lang="en-US" dirty="0" err="1"/>
              <a:t>thủ</a:t>
            </a:r>
            <a:r>
              <a:rPr lang="en-US" dirty="0"/>
              <a:t> </a:t>
            </a:r>
            <a:r>
              <a:rPr lang="en-US" dirty="0" err="1"/>
              <a:t>công</a:t>
            </a:r>
            <a:r>
              <a:rPr lang="en-US" dirty="0"/>
              <a:t> </a:t>
            </a:r>
            <a:r>
              <a:rPr lang="en-US" dirty="0" err="1"/>
              <a:t>thì</a:t>
            </a:r>
            <a:r>
              <a:rPr lang="en-US" dirty="0"/>
              <a:t> </a:t>
            </a:r>
            <a:r>
              <a:rPr lang="en-US" dirty="0" err="1"/>
              <a:t>cần</a:t>
            </a:r>
            <a:r>
              <a:rPr lang="en-US" dirty="0"/>
              <a:t> </a:t>
            </a:r>
            <a:r>
              <a:rPr lang="en-US" dirty="0" err="1"/>
              <a:t>rất</a:t>
            </a:r>
            <a:r>
              <a:rPr lang="en-US" dirty="0"/>
              <a:t> </a:t>
            </a:r>
            <a:r>
              <a:rPr lang="en-US" dirty="0" err="1"/>
              <a:t>nhiều</a:t>
            </a:r>
            <a:r>
              <a:rPr lang="en-US" dirty="0"/>
              <a:t> </a:t>
            </a:r>
            <a:r>
              <a:rPr lang="en-US" dirty="0" err="1"/>
              <a:t>công</a:t>
            </a:r>
            <a:r>
              <a:rPr lang="en-US" dirty="0"/>
              <a:t> </a:t>
            </a:r>
            <a:r>
              <a:rPr lang="en-US" dirty="0" err="1"/>
              <a:t>sức</a:t>
            </a:r>
            <a:r>
              <a:rPr lang="en-US" dirty="0"/>
              <a:t> </a:t>
            </a:r>
            <a:r>
              <a:rPr lang="en-US" dirty="0" err="1"/>
              <a:t>của</a:t>
            </a:r>
            <a:r>
              <a:rPr lang="en-US" dirty="0"/>
              <a:t> con </a:t>
            </a:r>
            <a:r>
              <a:rPr lang="en-US" dirty="0" err="1"/>
              <a:t>người</a:t>
            </a:r>
            <a:r>
              <a:rPr lang="en-US" dirty="0"/>
              <a:t> </a:t>
            </a:r>
            <a:r>
              <a:rPr lang="en-US" dirty="0" err="1"/>
              <a:t>để</a:t>
            </a:r>
            <a:r>
              <a:rPr lang="en-US" dirty="0"/>
              <a:t> </a:t>
            </a:r>
            <a:r>
              <a:rPr lang="en-US" dirty="0" err="1"/>
              <a:t>xử</a:t>
            </a:r>
            <a:r>
              <a:rPr lang="en-US" dirty="0"/>
              <a:t> </a:t>
            </a:r>
            <a:r>
              <a:rPr lang="en-US" dirty="0" err="1"/>
              <a:t>lý</a:t>
            </a:r>
            <a:r>
              <a:rPr lang="en-US" dirty="0"/>
              <a:t>.</a:t>
            </a:r>
          </a:p>
          <a:p>
            <a:pPr lvl="2"/>
            <a:r>
              <a:rPr lang="en-US" dirty="0" err="1"/>
              <a:t>Ví</a:t>
            </a:r>
            <a:r>
              <a:rPr lang="en-US" dirty="0"/>
              <a:t> </a:t>
            </a:r>
            <a:r>
              <a:rPr lang="en-US" dirty="0" err="1"/>
              <a:t>dụ</a:t>
            </a:r>
            <a:r>
              <a:rPr lang="en-US" dirty="0"/>
              <a:t> </a:t>
            </a:r>
            <a:r>
              <a:rPr lang="en-US" dirty="0" err="1"/>
              <a:t>như</a:t>
            </a:r>
            <a:r>
              <a:rPr lang="en-US" dirty="0"/>
              <a:t> </a:t>
            </a:r>
          </a:p>
          <a:p>
            <a:pPr lvl="3"/>
            <a:r>
              <a:rPr lang="en-US" dirty="0"/>
              <a:t>He is smart = He is a wise man.</a:t>
            </a:r>
          </a:p>
          <a:p>
            <a:pPr lvl="3"/>
            <a:r>
              <a:rPr lang="en-US" dirty="0"/>
              <a:t>Someone is travelling countryside = He is travelling to a village.</a:t>
            </a:r>
          </a:p>
          <a:p>
            <a:pPr lvl="3"/>
            <a:r>
              <a:rPr lang="en-US" dirty="0"/>
              <a:t>She is cooking a dessert = Pudding is being cooked.</a:t>
            </a:r>
          </a:p>
          <a:p>
            <a:pPr lvl="3"/>
            <a:r>
              <a:rPr lang="en-US" dirty="0"/>
              <a:t>Microsoft to acquire </a:t>
            </a:r>
            <a:r>
              <a:rPr lang="en-US" dirty="0" err="1"/>
              <a:t>Linkedin</a:t>
            </a:r>
            <a:r>
              <a:rPr lang="en-US" dirty="0"/>
              <a:t> ≠ </a:t>
            </a:r>
            <a:r>
              <a:rPr lang="en-US" dirty="0" err="1"/>
              <a:t>Linkedin</a:t>
            </a:r>
            <a:r>
              <a:rPr lang="en-US" dirty="0"/>
              <a:t> to acquire </a:t>
            </a:r>
            <a:r>
              <a:rPr lang="en-US" dirty="0" err="1"/>
              <a:t>microsoft</a:t>
            </a:r>
            <a:endParaRPr lang="en-US" dirty="0"/>
          </a:p>
          <a:p>
            <a:pPr lvl="1"/>
            <a:r>
              <a:rPr lang="en-US" dirty="0" err="1"/>
              <a:t>Áp</a:t>
            </a:r>
            <a:r>
              <a:rPr lang="en-US" dirty="0"/>
              <a:t> </a:t>
            </a:r>
            <a:r>
              <a:rPr lang="en-US" dirty="0" err="1"/>
              <a:t>dụng</a:t>
            </a:r>
            <a:r>
              <a:rPr lang="en-US" dirty="0"/>
              <a:t> </a:t>
            </a:r>
            <a:r>
              <a:rPr lang="en-US" dirty="0" err="1"/>
              <a:t>các</a:t>
            </a:r>
            <a:r>
              <a:rPr lang="en-US" dirty="0"/>
              <a:t> </a:t>
            </a:r>
            <a:r>
              <a:rPr lang="en-US" dirty="0" err="1"/>
              <a:t>giải</a:t>
            </a:r>
            <a:r>
              <a:rPr lang="en-US" dirty="0"/>
              <a:t> </a:t>
            </a:r>
            <a:r>
              <a:rPr lang="en-US" dirty="0" err="1"/>
              <a:t>thuật</a:t>
            </a:r>
            <a:r>
              <a:rPr lang="en-US" dirty="0"/>
              <a:t> </a:t>
            </a:r>
            <a:r>
              <a:rPr lang="en-US" dirty="0" err="1"/>
              <a:t>toán</a:t>
            </a:r>
            <a:r>
              <a:rPr lang="en-US" dirty="0"/>
              <a:t> </a:t>
            </a:r>
            <a:r>
              <a:rPr lang="en-US" dirty="0" err="1"/>
              <a:t>học</a:t>
            </a:r>
            <a:r>
              <a:rPr lang="en-US" dirty="0"/>
              <a:t> </a:t>
            </a:r>
            <a:r>
              <a:rPr lang="en-US" dirty="0" err="1"/>
              <a:t>máy</a:t>
            </a:r>
            <a:r>
              <a:rPr lang="en-US" dirty="0"/>
              <a:t> </a:t>
            </a:r>
            <a:r>
              <a:rPr lang="en-US" dirty="0" err="1"/>
              <a:t>để</a:t>
            </a:r>
            <a:r>
              <a:rPr lang="en-US" dirty="0"/>
              <a:t> </a:t>
            </a:r>
            <a:r>
              <a:rPr lang="en-US" dirty="0" err="1"/>
              <a:t>đo</a:t>
            </a:r>
            <a:r>
              <a:rPr lang="en-US" dirty="0"/>
              <a:t> </a:t>
            </a:r>
            <a:r>
              <a:rPr lang="en-US" dirty="0" err="1"/>
              <a:t>lường</a:t>
            </a:r>
            <a:r>
              <a:rPr lang="en-US" dirty="0"/>
              <a:t> </a:t>
            </a:r>
            <a:r>
              <a:rPr lang="en-US" dirty="0" err="1"/>
              <a:t>sự</a:t>
            </a:r>
            <a:r>
              <a:rPr lang="en-US" dirty="0"/>
              <a:t> </a:t>
            </a:r>
            <a:r>
              <a:rPr lang="en-US" dirty="0" err="1"/>
              <a:t>tương</a:t>
            </a:r>
            <a:r>
              <a:rPr lang="en-US" dirty="0"/>
              <a:t> </a:t>
            </a:r>
            <a:r>
              <a:rPr lang="en-US" dirty="0" err="1"/>
              <a:t>đồng</a:t>
            </a:r>
            <a:r>
              <a:rPr lang="en-US" dirty="0"/>
              <a:t> </a:t>
            </a:r>
            <a:r>
              <a:rPr lang="en-US" dirty="0" err="1"/>
              <a:t>thông</a:t>
            </a:r>
            <a:r>
              <a:rPr lang="en-US" dirty="0"/>
              <a:t> tin </a:t>
            </a:r>
            <a:r>
              <a:rPr lang="en-US" dirty="0" err="1"/>
              <a:t>của</a:t>
            </a:r>
            <a:r>
              <a:rPr lang="en-US" dirty="0"/>
              <a:t> </a:t>
            </a:r>
            <a:r>
              <a:rPr lang="en-US" dirty="0" err="1"/>
              <a:t>từ</a:t>
            </a:r>
            <a:r>
              <a:rPr lang="en-US" dirty="0"/>
              <a:t>, </a:t>
            </a:r>
            <a:r>
              <a:rPr lang="en-US" dirty="0" err="1"/>
              <a:t>câu</a:t>
            </a:r>
            <a:r>
              <a:rPr lang="en-US" dirty="0"/>
              <a:t>.</a:t>
            </a:r>
          </a:p>
          <a:p>
            <a:pPr lvl="1"/>
            <a:r>
              <a:rPr lang="en-US" dirty="0" err="1"/>
              <a:t>Một</a:t>
            </a:r>
            <a:r>
              <a:rPr lang="en-US" dirty="0"/>
              <a:t> </a:t>
            </a:r>
            <a:r>
              <a:rPr lang="en-US" dirty="0" err="1"/>
              <a:t>trong</a:t>
            </a:r>
            <a:r>
              <a:rPr lang="en-US" dirty="0"/>
              <a:t> </a:t>
            </a:r>
            <a:r>
              <a:rPr lang="en-US" dirty="0" err="1"/>
              <a:t>những</a:t>
            </a:r>
            <a:r>
              <a:rPr lang="en-US" dirty="0"/>
              <a:t> </a:t>
            </a:r>
            <a:r>
              <a:rPr lang="en-US" dirty="0" err="1"/>
              <a:t>cách</a:t>
            </a:r>
            <a:r>
              <a:rPr lang="en-US" dirty="0"/>
              <a:t> </a:t>
            </a:r>
            <a:r>
              <a:rPr lang="en-US" dirty="0" err="1"/>
              <a:t>tiếp</a:t>
            </a:r>
            <a:r>
              <a:rPr lang="en-US" dirty="0"/>
              <a:t> </a:t>
            </a:r>
            <a:r>
              <a:rPr lang="en-US" dirty="0" err="1"/>
              <a:t>cận</a:t>
            </a:r>
            <a:r>
              <a:rPr lang="en-US" dirty="0"/>
              <a:t> </a:t>
            </a:r>
            <a:r>
              <a:rPr lang="en-US" dirty="0" err="1"/>
              <a:t>để</a:t>
            </a:r>
            <a:r>
              <a:rPr lang="en-US" dirty="0"/>
              <a:t> </a:t>
            </a:r>
            <a:r>
              <a:rPr lang="en-US" dirty="0" err="1"/>
              <a:t>giải</a:t>
            </a:r>
            <a:r>
              <a:rPr lang="en-US" dirty="0"/>
              <a:t> </a:t>
            </a:r>
            <a:r>
              <a:rPr lang="en-US" dirty="0" err="1"/>
              <a:t>quyết</a:t>
            </a:r>
            <a:r>
              <a:rPr lang="en-US" dirty="0"/>
              <a:t> </a:t>
            </a:r>
            <a:r>
              <a:rPr lang="en-US" dirty="0" err="1"/>
              <a:t>bài</a:t>
            </a:r>
            <a:r>
              <a:rPr lang="en-US" dirty="0"/>
              <a:t> </a:t>
            </a:r>
            <a:r>
              <a:rPr lang="en-US" dirty="0" err="1"/>
              <a:t>toán</a:t>
            </a:r>
            <a:r>
              <a:rPr lang="en-US" dirty="0"/>
              <a:t> </a:t>
            </a:r>
            <a:r>
              <a:rPr lang="en-US" dirty="0" err="1"/>
              <a:t>là</a:t>
            </a:r>
            <a:r>
              <a:rPr lang="en-US" dirty="0"/>
              <a:t> </a:t>
            </a:r>
            <a:r>
              <a:rPr lang="en-US" dirty="0" err="1"/>
              <a:t>tính</a:t>
            </a:r>
            <a:r>
              <a:rPr lang="en-US" dirty="0"/>
              <a:t> </a:t>
            </a:r>
            <a:r>
              <a:rPr lang="en-US" dirty="0" err="1"/>
              <a:t>toán</a:t>
            </a:r>
            <a:r>
              <a:rPr lang="en-US" dirty="0"/>
              <a:t> </a:t>
            </a:r>
            <a:r>
              <a:rPr lang="en-US" dirty="0" err="1"/>
              <a:t>dựa</a:t>
            </a:r>
            <a:r>
              <a:rPr lang="en-US" dirty="0"/>
              <a:t> </a:t>
            </a:r>
            <a:r>
              <a:rPr lang="en-US" dirty="0" err="1"/>
              <a:t>trên</a:t>
            </a:r>
            <a:r>
              <a:rPr lang="en-US" dirty="0"/>
              <a:t> </a:t>
            </a:r>
            <a:r>
              <a:rPr lang="en-US" dirty="0" err="1"/>
              <a:t>từ</a:t>
            </a:r>
            <a:r>
              <a:rPr lang="en-US" dirty="0"/>
              <a:t> </a:t>
            </a:r>
            <a:r>
              <a:rPr lang="en-US" dirty="0" err="1"/>
              <a:t>trong</a:t>
            </a:r>
            <a:r>
              <a:rPr lang="en-US" dirty="0"/>
              <a:t> </a:t>
            </a:r>
            <a:r>
              <a:rPr lang="en-US" dirty="0" err="1"/>
              <a:t>câu</a:t>
            </a:r>
            <a:r>
              <a:rPr lang="en-US" dirty="0"/>
              <a:t> </a:t>
            </a:r>
            <a:r>
              <a:rPr lang="en-US" dirty="0" err="1"/>
              <a:t>để</a:t>
            </a:r>
            <a:r>
              <a:rPr lang="en-US" dirty="0"/>
              <a:t> </a:t>
            </a:r>
            <a:r>
              <a:rPr lang="en-US" dirty="0" err="1"/>
              <a:t>xác</a:t>
            </a:r>
            <a:r>
              <a:rPr lang="en-US" dirty="0"/>
              <a:t> </a:t>
            </a:r>
            <a:r>
              <a:rPr lang="en-US" dirty="0" err="1"/>
              <a:t>định</a:t>
            </a:r>
            <a:r>
              <a:rPr lang="en-US" dirty="0"/>
              <a:t> </a:t>
            </a:r>
            <a:r>
              <a:rPr lang="en-US" dirty="0" err="1"/>
              <a:t>được</a:t>
            </a:r>
            <a:r>
              <a:rPr lang="en-US" dirty="0"/>
              <a:t> </a:t>
            </a:r>
            <a:r>
              <a:rPr lang="en-US" dirty="0" err="1"/>
              <a:t>các</a:t>
            </a:r>
            <a:r>
              <a:rPr lang="en-US" dirty="0"/>
              <a:t> </a:t>
            </a:r>
            <a:r>
              <a:rPr lang="en-US" dirty="0" err="1"/>
              <a:t>câu</a:t>
            </a:r>
            <a:r>
              <a:rPr lang="en-US" dirty="0"/>
              <a:t> </a:t>
            </a:r>
            <a:r>
              <a:rPr lang="en-US" dirty="0" err="1"/>
              <a:t>có</a:t>
            </a:r>
            <a:r>
              <a:rPr lang="en-US" dirty="0"/>
              <a:t> </a:t>
            </a:r>
            <a:r>
              <a:rPr lang="en-US" dirty="0" err="1"/>
              <a:t>cùng</a:t>
            </a:r>
            <a:r>
              <a:rPr lang="en-US" dirty="0"/>
              <a:t> </a:t>
            </a:r>
            <a:r>
              <a:rPr lang="en-US" dirty="0" err="1"/>
              <a:t>những</a:t>
            </a:r>
            <a:r>
              <a:rPr lang="en-US" dirty="0"/>
              <a:t> </a:t>
            </a:r>
            <a:r>
              <a:rPr lang="en-US" dirty="0" err="1"/>
              <a:t>thông</a:t>
            </a:r>
            <a:r>
              <a:rPr lang="en-US" dirty="0"/>
              <a:t> tin </a:t>
            </a:r>
            <a:r>
              <a:rPr lang="en-US" dirty="0" err="1"/>
              <a:t>tương</a:t>
            </a:r>
            <a:r>
              <a:rPr lang="en-US" dirty="0"/>
              <a:t> </a:t>
            </a:r>
            <a:r>
              <a:rPr lang="en-US" dirty="0" err="1"/>
              <a:t>đồng</a:t>
            </a:r>
            <a:r>
              <a:rPr lang="en-US" dirty="0"/>
              <a:t> </a:t>
            </a:r>
            <a:r>
              <a:rPr lang="en-US" dirty="0" err="1"/>
              <a:t>nhau</a:t>
            </a:r>
            <a:r>
              <a:rPr lang="en-US" dirty="0"/>
              <a:t> hay </a:t>
            </a:r>
            <a:r>
              <a:rPr lang="en-US" dirty="0" err="1"/>
              <a:t>không</a:t>
            </a:r>
            <a:r>
              <a:rPr lang="en-US" dirty="0"/>
              <a:t>. </a:t>
            </a:r>
          </a:p>
        </p:txBody>
      </p:sp>
      <p:sp>
        <p:nvSpPr>
          <p:cNvPr id="4" name="Slide Number Placeholder 3">
            <a:extLst>
              <a:ext uri="{FF2B5EF4-FFF2-40B4-BE49-F238E27FC236}">
                <a16:creationId xmlns:a16="http://schemas.microsoft.com/office/drawing/2014/main" id="{1CD1EFAF-B3DD-AA41-BCF4-9EE2EE6EBC26}"/>
              </a:ext>
            </a:extLst>
          </p:cNvPr>
          <p:cNvSpPr>
            <a:spLocks noGrp="1"/>
          </p:cNvSpPr>
          <p:nvPr>
            <p:ph type="sldNum" sz="quarter" idx="12"/>
          </p:nvPr>
        </p:nvSpPr>
        <p:spPr/>
        <p:txBody>
          <a:bodyPr/>
          <a:lstStyle/>
          <a:p>
            <a:fld id="{20B7F220-0825-4B9B-9156-FF79F33775FE}" type="slidenum">
              <a:rPr lang="vi-VN" smtClean="0"/>
              <a:t>3</a:t>
            </a:fld>
            <a:endParaRPr lang="vi-VN"/>
          </a:p>
        </p:txBody>
      </p:sp>
    </p:spTree>
    <p:extLst>
      <p:ext uri="{BB962C8B-B14F-4D97-AF65-F5344CB8AC3E}">
        <p14:creationId xmlns:p14="http://schemas.microsoft.com/office/powerpoint/2010/main" val="7295223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BF72F-E0E8-AA4D-988B-B0905C984E6A}"/>
              </a:ext>
            </a:extLst>
          </p:cNvPr>
          <p:cNvSpPr>
            <a:spLocks noGrp="1"/>
          </p:cNvSpPr>
          <p:nvPr>
            <p:ph type="title"/>
          </p:nvPr>
        </p:nvSpPr>
        <p:spPr/>
        <p:txBody>
          <a:bodyPr/>
          <a:lstStyle/>
          <a:p>
            <a:r>
              <a:rPr lang="en-US" dirty="0"/>
              <a:t>STACK RNN </a:t>
            </a:r>
          </a:p>
        </p:txBody>
      </p:sp>
      <p:sp>
        <p:nvSpPr>
          <p:cNvPr id="3" name="Content Placeholder 2">
            <a:extLst>
              <a:ext uri="{FF2B5EF4-FFF2-40B4-BE49-F238E27FC236}">
                <a16:creationId xmlns:a16="http://schemas.microsoft.com/office/drawing/2014/main" id="{5445E505-CF4C-8F44-A73B-39BE5A6E7B16}"/>
              </a:ext>
            </a:extLst>
          </p:cNvPr>
          <p:cNvSpPr>
            <a:spLocks noGrp="1"/>
          </p:cNvSpPr>
          <p:nvPr>
            <p:ph idx="1"/>
          </p:nvPr>
        </p:nvSpPr>
        <p:spPr>
          <a:xfrm>
            <a:off x="457200" y="1600206"/>
            <a:ext cx="5656255" cy="4525963"/>
          </a:xfrm>
        </p:spPr>
        <p:txBody>
          <a:bodyPr/>
          <a:lstStyle/>
          <a:p>
            <a:pPr algn="just"/>
            <a:r>
              <a:rPr lang="en-US" dirty="0" err="1"/>
              <a:t>Xây</a:t>
            </a:r>
            <a:r>
              <a:rPr lang="en-US" dirty="0"/>
              <a:t> </a:t>
            </a:r>
            <a:r>
              <a:rPr lang="en-US" dirty="0" err="1"/>
              <a:t>dựng</a:t>
            </a:r>
            <a:r>
              <a:rPr lang="en-US" dirty="0"/>
              <a:t> </a:t>
            </a:r>
            <a:r>
              <a:rPr lang="en-US" dirty="0" err="1"/>
              <a:t>một</a:t>
            </a:r>
            <a:r>
              <a:rPr lang="en-US" dirty="0"/>
              <a:t> Stack RNN </a:t>
            </a:r>
            <a:r>
              <a:rPr lang="en-US" dirty="0" err="1"/>
              <a:t>bằng</a:t>
            </a:r>
            <a:r>
              <a:rPr lang="en-US" dirty="0"/>
              <a:t> </a:t>
            </a:r>
            <a:r>
              <a:rPr lang="en-US" dirty="0" err="1"/>
              <a:t>cách</a:t>
            </a:r>
            <a:r>
              <a:rPr lang="en-US" dirty="0"/>
              <a:t> </a:t>
            </a:r>
            <a:r>
              <a:rPr lang="en-US" dirty="0" err="1"/>
              <a:t>xếp</a:t>
            </a:r>
            <a:r>
              <a:rPr lang="en-US" dirty="0"/>
              <a:t> </a:t>
            </a:r>
            <a:br>
              <a:rPr lang="en-US" dirty="0"/>
            </a:br>
            <a:r>
              <a:rPr lang="en-US" dirty="0" err="1"/>
              <a:t>chồng</a:t>
            </a:r>
            <a:r>
              <a:rPr lang="en-US" dirty="0"/>
              <a:t> </a:t>
            </a:r>
            <a:r>
              <a:rPr lang="en-US" dirty="0" err="1"/>
              <a:t>nhiều</a:t>
            </a:r>
            <a:r>
              <a:rPr lang="en-US" dirty="0"/>
              <a:t> </a:t>
            </a:r>
            <a:r>
              <a:rPr lang="en-US" dirty="0" err="1"/>
              <a:t>trạng</a:t>
            </a:r>
            <a:r>
              <a:rPr lang="en-US" dirty="0"/>
              <a:t> </a:t>
            </a:r>
            <a:r>
              <a:rPr lang="en-US" dirty="0" err="1"/>
              <a:t>thái</a:t>
            </a:r>
            <a:r>
              <a:rPr lang="en-US" dirty="0"/>
              <a:t> </a:t>
            </a:r>
            <a:r>
              <a:rPr lang="en-US" dirty="0" err="1"/>
              <a:t>ẩn</a:t>
            </a:r>
            <a:r>
              <a:rPr lang="en-US" dirty="0"/>
              <a:t> </a:t>
            </a:r>
            <a:r>
              <a:rPr lang="en-US" dirty="0" err="1"/>
              <a:t>lặp</a:t>
            </a:r>
            <a:r>
              <a:rPr lang="en-US" dirty="0"/>
              <a:t> </a:t>
            </a:r>
            <a:r>
              <a:rPr lang="en-US" dirty="0" err="1"/>
              <a:t>lại</a:t>
            </a:r>
            <a:r>
              <a:rPr lang="en-US" dirty="0"/>
              <a:t> </a:t>
            </a:r>
            <a:r>
              <a:rPr lang="en-US" dirty="0" err="1"/>
              <a:t>lên</a:t>
            </a:r>
            <a:r>
              <a:rPr lang="en-US" dirty="0"/>
              <a:t> </a:t>
            </a:r>
            <a:r>
              <a:rPr lang="en-US" dirty="0" err="1"/>
              <a:t>nhau</a:t>
            </a:r>
            <a:r>
              <a:rPr lang="en-US" dirty="0"/>
              <a:t>.</a:t>
            </a:r>
          </a:p>
          <a:p>
            <a:endParaRPr lang="en-US" dirty="0"/>
          </a:p>
          <a:p>
            <a:endParaRPr lang="en-US" dirty="0"/>
          </a:p>
          <a:p>
            <a:pPr algn="just"/>
            <a:r>
              <a:rPr lang="en-US" dirty="0" err="1"/>
              <a:t>Cách</a:t>
            </a:r>
            <a:r>
              <a:rPr lang="en-US" dirty="0"/>
              <a:t> </a:t>
            </a:r>
            <a:r>
              <a:rPr lang="en-US" dirty="0" err="1"/>
              <a:t>tiếp</a:t>
            </a:r>
            <a:r>
              <a:rPr lang="en-US" dirty="0"/>
              <a:t> </a:t>
            </a:r>
            <a:r>
              <a:rPr lang="en-US" dirty="0" err="1"/>
              <a:t>cận</a:t>
            </a:r>
            <a:r>
              <a:rPr lang="en-US" dirty="0"/>
              <a:t> </a:t>
            </a:r>
            <a:r>
              <a:rPr lang="en-US" dirty="0" err="1"/>
              <a:t>này</a:t>
            </a:r>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cho</a:t>
            </a:r>
            <a:r>
              <a:rPr lang="en-US" dirty="0"/>
              <a:t> </a:t>
            </a:r>
            <a:r>
              <a:rPr lang="en-US" dirty="0" err="1"/>
              <a:t>phép</a:t>
            </a:r>
            <a:r>
              <a:rPr lang="en-US" dirty="0"/>
              <a:t> </a:t>
            </a:r>
            <a:br>
              <a:rPr lang="en-US" dirty="0"/>
            </a:br>
            <a:r>
              <a:rPr lang="en-US" dirty="0" err="1"/>
              <a:t>trạng</a:t>
            </a:r>
            <a:r>
              <a:rPr lang="en-US" dirty="0"/>
              <a:t> </a:t>
            </a:r>
            <a:r>
              <a:rPr lang="en-US" dirty="0" err="1"/>
              <a:t>thái</a:t>
            </a:r>
            <a:r>
              <a:rPr lang="en-US" dirty="0"/>
              <a:t> </a:t>
            </a:r>
            <a:r>
              <a:rPr lang="en-US" dirty="0" err="1"/>
              <a:t>ẩn</a:t>
            </a:r>
            <a:r>
              <a:rPr lang="en-US" dirty="0"/>
              <a:t> </a:t>
            </a:r>
            <a:r>
              <a:rPr lang="en-US" dirty="0" err="1"/>
              <a:t>ở</a:t>
            </a:r>
            <a:r>
              <a:rPr lang="en-US" dirty="0"/>
              <a:t> </a:t>
            </a:r>
            <a:r>
              <a:rPr lang="en-US" dirty="0" err="1"/>
              <a:t>mỗi</a:t>
            </a:r>
            <a:r>
              <a:rPr lang="en-US" dirty="0"/>
              <a:t> </a:t>
            </a:r>
            <a:r>
              <a:rPr lang="en-US" dirty="0" err="1"/>
              <a:t>cấp</a:t>
            </a:r>
            <a:r>
              <a:rPr lang="en-US" dirty="0"/>
              <a:t> </a:t>
            </a:r>
            <a:r>
              <a:rPr lang="en-US" dirty="0" err="1"/>
              <a:t>hoạt</a:t>
            </a:r>
            <a:r>
              <a:rPr lang="en-US" dirty="0"/>
              <a:t> </a:t>
            </a:r>
            <a:r>
              <a:rPr lang="en-US" dirty="0" err="1"/>
              <a:t>động</a:t>
            </a:r>
            <a:r>
              <a:rPr lang="en-US" dirty="0"/>
              <a:t> </a:t>
            </a:r>
            <a:br>
              <a:rPr lang="en-US" dirty="0"/>
            </a:br>
            <a:r>
              <a:rPr lang="en-US" dirty="0" err="1"/>
              <a:t>ở</a:t>
            </a:r>
            <a:r>
              <a:rPr lang="en-US" dirty="0"/>
              <a:t> </a:t>
            </a:r>
            <a:r>
              <a:rPr lang="en-US" dirty="0" err="1"/>
              <a:t>các</a:t>
            </a:r>
            <a:r>
              <a:rPr lang="en-US" dirty="0"/>
              <a:t> </a:t>
            </a:r>
            <a:r>
              <a:rPr lang="en-US" dirty="0" err="1"/>
              <a:t>khoảng</a:t>
            </a:r>
            <a:r>
              <a:rPr lang="en-US" dirty="0"/>
              <a:t> </a:t>
            </a:r>
            <a:r>
              <a:rPr lang="en-US" dirty="0" err="1"/>
              <a:t>thời</a:t>
            </a:r>
            <a:r>
              <a:rPr lang="en-US" dirty="0"/>
              <a:t> </a:t>
            </a:r>
            <a:r>
              <a:rPr lang="en-US" dirty="0" err="1"/>
              <a:t>gian</a:t>
            </a:r>
            <a:r>
              <a:rPr lang="en-US" dirty="0"/>
              <a:t> </a:t>
            </a:r>
            <a:r>
              <a:rPr lang="en-US" dirty="0" err="1"/>
              <a:t>khác</a:t>
            </a:r>
            <a:r>
              <a:rPr lang="en-US" dirty="0"/>
              <a:t> </a:t>
            </a:r>
            <a:r>
              <a:rPr lang="en-US" dirty="0" err="1"/>
              <a:t>nhau</a:t>
            </a:r>
            <a:r>
              <a:rPr lang="en-US" dirty="0"/>
              <a:t>. </a:t>
            </a:r>
          </a:p>
          <a:p>
            <a:pPr algn="just"/>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2BDFF3B9-178B-2849-B963-9A057830460D}"/>
              </a:ext>
            </a:extLst>
          </p:cNvPr>
          <p:cNvSpPr>
            <a:spLocks noGrp="1"/>
          </p:cNvSpPr>
          <p:nvPr>
            <p:ph type="sldNum" sz="quarter" idx="12"/>
          </p:nvPr>
        </p:nvSpPr>
        <p:spPr/>
        <p:txBody>
          <a:bodyPr/>
          <a:lstStyle/>
          <a:p>
            <a:fld id="{20B7F220-0825-4B9B-9156-FF79F33775FE}" type="slidenum">
              <a:rPr lang="vi-VN" smtClean="0"/>
              <a:t>30</a:t>
            </a:fld>
            <a:endParaRPr lang="vi-VN"/>
          </a:p>
        </p:txBody>
      </p:sp>
      <p:pic>
        <p:nvPicPr>
          <p:cNvPr id="7" name="Picture 6">
            <a:extLst>
              <a:ext uri="{FF2B5EF4-FFF2-40B4-BE49-F238E27FC236}">
                <a16:creationId xmlns:a16="http://schemas.microsoft.com/office/drawing/2014/main" id="{13D94F79-59BF-5042-BE7E-08AE8B458157}"/>
              </a:ext>
            </a:extLst>
          </p:cNvPr>
          <p:cNvPicPr>
            <a:picLocks noChangeAspect="1"/>
          </p:cNvPicPr>
          <p:nvPr/>
        </p:nvPicPr>
        <p:blipFill>
          <a:blip r:embed="rId2"/>
          <a:stretch>
            <a:fillRect/>
          </a:stretch>
        </p:blipFill>
        <p:spPr>
          <a:xfrm>
            <a:off x="6113455" y="1534269"/>
            <a:ext cx="1750385" cy="5004651"/>
          </a:xfrm>
          <a:prstGeom prst="rect">
            <a:avLst/>
          </a:prstGeom>
        </p:spPr>
      </p:pic>
    </p:spTree>
    <p:extLst>
      <p:ext uri="{BB962C8B-B14F-4D97-AF65-F5344CB8AC3E}">
        <p14:creationId xmlns:p14="http://schemas.microsoft.com/office/powerpoint/2010/main" val="2174612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A697D-8349-B74B-B5CB-1A0462080996}"/>
              </a:ext>
            </a:extLst>
          </p:cNvPr>
          <p:cNvSpPr>
            <a:spLocks noGrp="1"/>
          </p:cNvSpPr>
          <p:nvPr>
            <p:ph type="title"/>
          </p:nvPr>
        </p:nvSpPr>
        <p:spPr/>
        <p:txBody>
          <a:bodyPr/>
          <a:lstStyle/>
          <a:p>
            <a:r>
              <a:rPr lang="en-US" dirty="0"/>
              <a:t>CONTRASTIVE LOSS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2C8043-9FDD-2941-930E-E52B7C101D9C}"/>
                  </a:ext>
                </a:extLst>
              </p:cNvPr>
              <p:cNvSpPr>
                <a:spLocks noGrp="1"/>
              </p:cNvSpPr>
              <p:nvPr>
                <p:ph idx="1"/>
              </p:nvPr>
            </p:nvSpPr>
            <p:spPr/>
            <p:txBody>
              <a:bodyPr>
                <a:normAutofit/>
              </a:bodyPr>
              <a:lstStyle/>
              <a:p>
                <a:pPr algn="just"/>
                <a:r>
                  <a:rPr lang="vi-VN" dirty="0"/>
                  <a:t>Các kích hoạt tại mỗi dấu thời gian của lớp LSTM cuối cùng được tính trung bình để tạo ra đầu ra có chiều cố định. </a:t>
                </a:r>
              </a:p>
              <a:p>
                <a:endParaRPr lang="vi-VN" dirty="0"/>
              </a:p>
              <a:p>
                <a:pPr algn="just"/>
                <a:r>
                  <a:rPr lang="vi-VN" dirty="0"/>
                  <a:t>Đầu ra này được chiếu thông qua một lớp tiếp liệu có mật độ kết nối dày đặc</a:t>
                </a:r>
                <a:r>
                  <a:rPr lang="en-US" dirty="0"/>
                  <a:t>.</a:t>
                </a:r>
              </a:p>
              <a:p>
                <a:endParaRPr lang="en-US" dirty="0"/>
              </a:p>
              <a:p>
                <a:pPr algn="just"/>
                <a:r>
                  <a:rPr lang="vi-VN" dirty="0"/>
                  <a:t>Đặt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𝑓</m:t>
                        </m:r>
                      </m:e>
                      <m:sub>
                        <m:r>
                          <a:rPr lang="vi-VN" i="1">
                            <a:latin typeface="Cambria Math" panose="02040503050406030204" pitchFamily="18" charset="0"/>
                          </a:rPr>
                          <m:t>𝑊</m:t>
                        </m:r>
                      </m:sub>
                    </m:sSub>
                  </m:oMath>
                </a14:m>
                <a:r>
                  <a:rPr lang="vi-VN" dirty="0"/>
                  <a:t>(</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1</m:t>
                        </m:r>
                      </m:sub>
                    </m:sSub>
                  </m:oMath>
                </a14:m>
                <a:r>
                  <a:rPr lang="vi-VN" dirty="0"/>
                  <a:t>) và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𝑓</m:t>
                        </m:r>
                      </m:e>
                      <m:sub>
                        <m:r>
                          <a:rPr lang="vi-VN" i="1">
                            <a:latin typeface="Cambria Math" panose="02040503050406030204" pitchFamily="18" charset="0"/>
                          </a:rPr>
                          <m:t>𝑊</m:t>
                        </m:r>
                      </m:sub>
                    </m:sSub>
                  </m:oMath>
                </a14:m>
                <a:r>
                  <a:rPr lang="vi-VN" dirty="0"/>
                  <a:t>(</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2</m:t>
                        </m:r>
                      </m:sub>
                    </m:sSub>
                  </m:oMath>
                </a14:m>
                <a:r>
                  <a:rPr lang="vi-VN" dirty="0"/>
                  <a:t>)  là các hình chiếu của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1</m:t>
                        </m:r>
                      </m:sub>
                    </m:sSub>
                  </m:oMath>
                </a14:m>
                <a:r>
                  <a:rPr lang="vi-VN" dirty="0"/>
                  <a:t>và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2</m:t>
                        </m:r>
                      </m:sub>
                    </m:sSub>
                  </m:oMath>
                </a14:m>
                <a:r>
                  <a:rPr lang="vi-VN" dirty="0"/>
                  <a:t>trong không gian nhúng được tính bởi hàm mạng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𝑓</m:t>
                        </m:r>
                      </m:e>
                      <m:sub>
                        <m:r>
                          <a:rPr lang="vi-VN" i="1">
                            <a:latin typeface="Cambria Math" panose="02040503050406030204" pitchFamily="18" charset="0"/>
                          </a:rPr>
                          <m:t>𝑊</m:t>
                        </m:r>
                      </m:sub>
                    </m:sSub>
                  </m:oMath>
                </a14:m>
                <a:r>
                  <a:rPr lang="en-US" dirty="0"/>
                  <a:t>, </a:t>
                </a:r>
                <a:r>
                  <a:rPr lang="vi-VN" dirty="0"/>
                  <a:t>năng lượng của mô hình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𝐸</m:t>
                        </m:r>
                      </m:e>
                      <m:sub>
                        <m:r>
                          <a:rPr lang="vi-VN" i="1">
                            <a:latin typeface="Cambria Math" panose="02040503050406030204" pitchFamily="18" charset="0"/>
                          </a:rPr>
                          <m:t>𝑊</m:t>
                        </m:r>
                      </m:sub>
                    </m:sSub>
                  </m:oMath>
                </a14:m>
                <a:r>
                  <a:rPr lang="en-US" dirty="0">
                    <a:effectLst/>
                  </a:rPr>
                  <a:t> </a:t>
                </a:r>
                <a:r>
                  <a:rPr lang="en-US" dirty="0" err="1">
                    <a:effectLst/>
                  </a:rPr>
                  <a:t>được</a:t>
                </a:r>
                <a:r>
                  <a:rPr lang="en-US" dirty="0">
                    <a:effectLst/>
                  </a:rPr>
                  <a:t> </a:t>
                </a:r>
                <a:r>
                  <a:rPr lang="en-US" dirty="0" err="1">
                    <a:effectLst/>
                  </a:rPr>
                  <a:t>tính</a:t>
                </a:r>
                <a:r>
                  <a:rPr lang="en-US" dirty="0">
                    <a:effectLst/>
                  </a:rPr>
                  <a:t> </a:t>
                </a:r>
                <a:r>
                  <a:rPr lang="en-US" dirty="0" err="1">
                    <a:effectLst/>
                  </a:rPr>
                  <a:t>bởi</a:t>
                </a:r>
                <a:endParaRPr lang="en-US" dirty="0">
                  <a:effectLst/>
                </a:endParaRPr>
              </a:p>
              <a:p>
                <a:pPr marL="0" indent="0" algn="ctr">
                  <a:buNone/>
                </a:pP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𝐸</m:t>
                        </m:r>
                      </m:e>
                      <m:sub>
                        <m:r>
                          <a:rPr lang="vi-VN" i="1">
                            <a:latin typeface="Cambria Math" panose="02040503050406030204" pitchFamily="18" charset="0"/>
                          </a:rPr>
                          <m:t>𝑊</m:t>
                        </m:r>
                      </m:sub>
                    </m:sSub>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1</m:t>
                        </m:r>
                      </m:sub>
                    </m:sSub>
                  </m:oMath>
                </a14:m>
                <a:r>
                  <a:rPr lang="vi-VN" dirty="0"/>
                  <a:t>,</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2</m:t>
                        </m:r>
                      </m:sub>
                    </m:sSub>
                    <m:r>
                      <a:rPr lang="vi-VN" i="1">
                        <a:latin typeface="Cambria Math" panose="02040503050406030204" pitchFamily="18" charset="0"/>
                      </a:rPr>
                      <m:t>)= </m:t>
                    </m:r>
                    <m:f>
                      <m:fPr>
                        <m:ctrlPr>
                          <a:rPr lang="en-US" i="1">
                            <a:latin typeface="Cambria Math" panose="02040503050406030204" pitchFamily="18" charset="0"/>
                          </a:rPr>
                        </m:ctrlPr>
                      </m:fPr>
                      <m:num>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𝑓</m:t>
                            </m:r>
                          </m:e>
                          <m:sub>
                            <m:r>
                              <a:rPr lang="vi-VN" i="1">
                                <a:latin typeface="Cambria Math" panose="02040503050406030204" pitchFamily="18" charset="0"/>
                              </a:rPr>
                              <m:t>𝑊</m:t>
                            </m:r>
                          </m:sub>
                        </m:sSub>
                        <m:r>
                          <a:rPr lang="vi-VN">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1</m:t>
                            </m:r>
                          </m:sub>
                        </m:sSub>
                        <m:r>
                          <a:rPr lang="vi-VN">
                            <a:latin typeface="Cambria Math" panose="02040503050406030204" pitchFamily="18" charset="0"/>
                          </a:rPr>
                          <m:t>)</m:t>
                        </m:r>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𝑓</m:t>
                            </m:r>
                          </m:e>
                          <m:sub>
                            <m:r>
                              <a:rPr lang="vi-VN" i="1">
                                <a:latin typeface="Cambria Math" panose="02040503050406030204" pitchFamily="18" charset="0"/>
                              </a:rPr>
                              <m:t>𝑊</m:t>
                            </m:r>
                          </m:sub>
                        </m:sSub>
                        <m:r>
                          <a:rPr lang="vi-VN">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2</m:t>
                            </m:r>
                          </m:sub>
                        </m:sSub>
                        <m:r>
                          <a:rPr lang="vi-VN">
                            <a:latin typeface="Cambria Math" panose="02040503050406030204" pitchFamily="18" charset="0"/>
                          </a:rPr>
                          <m:t>)</m:t>
                        </m:r>
                        <m:r>
                          <a:rPr lang="vi-VN" i="1">
                            <a:latin typeface="Cambria Math" panose="02040503050406030204" pitchFamily="18" charset="0"/>
                          </a:rPr>
                          <m:t>⟩</m:t>
                        </m:r>
                      </m:num>
                      <m:den>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𝑓</m:t>
                            </m:r>
                          </m:e>
                          <m:sub>
                            <m:r>
                              <a:rPr lang="vi-VN" i="1">
                                <a:latin typeface="Cambria Math" panose="02040503050406030204" pitchFamily="18" charset="0"/>
                              </a:rPr>
                              <m:t>𝑊</m:t>
                            </m:r>
                          </m:sub>
                        </m:sSub>
                        <m:r>
                          <a:rPr lang="vi-VN">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1</m:t>
                            </m:r>
                          </m:sub>
                        </m:sSub>
                        <m:r>
                          <a:rPr lang="vi-VN">
                            <a:latin typeface="Cambria Math" panose="02040503050406030204" pitchFamily="18" charset="0"/>
                          </a:rPr>
                          <m:t>)</m:t>
                        </m:r>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𝑓</m:t>
                            </m:r>
                          </m:e>
                          <m:sub>
                            <m:r>
                              <a:rPr lang="vi-VN" i="1">
                                <a:latin typeface="Cambria Math" panose="02040503050406030204" pitchFamily="18" charset="0"/>
                              </a:rPr>
                              <m:t>𝑊</m:t>
                            </m:r>
                          </m:sub>
                        </m:sSub>
                        <m:r>
                          <a:rPr lang="vi-VN">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2</m:t>
                            </m:r>
                          </m:sub>
                        </m:sSub>
                        <m:r>
                          <a:rPr lang="vi-VN">
                            <a:latin typeface="Cambria Math" panose="02040503050406030204" pitchFamily="18" charset="0"/>
                          </a:rPr>
                          <m:t>)</m:t>
                        </m:r>
                        <m:r>
                          <a:rPr lang="vi-VN" i="1">
                            <a:latin typeface="Cambria Math" panose="02040503050406030204" pitchFamily="18" charset="0"/>
                          </a:rPr>
                          <m:t> ||</m:t>
                        </m:r>
                      </m:den>
                    </m:f>
                  </m:oMath>
                </a14:m>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BD2C8043-9FDD-2941-930E-E52B7C101D9C}"/>
                  </a:ext>
                </a:extLst>
              </p:cNvPr>
              <p:cNvSpPr>
                <a:spLocks noGrp="1" noRot="1" noChangeAspect="1" noMove="1" noResize="1" noEditPoints="1" noAdjustHandles="1" noChangeArrowheads="1" noChangeShapeType="1" noTextEdit="1"/>
              </p:cNvSpPr>
              <p:nvPr>
                <p:ph idx="1"/>
              </p:nvPr>
            </p:nvSpPr>
            <p:spPr>
              <a:blipFill>
                <a:blip r:embed="rId2"/>
                <a:stretch>
                  <a:fillRect l="-772" t="-840" r="-77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2ABCC6C-81F5-2E44-B2C4-F0ED21CA2460}"/>
              </a:ext>
            </a:extLst>
          </p:cNvPr>
          <p:cNvSpPr>
            <a:spLocks noGrp="1"/>
          </p:cNvSpPr>
          <p:nvPr>
            <p:ph type="sldNum" sz="quarter" idx="12"/>
          </p:nvPr>
        </p:nvSpPr>
        <p:spPr/>
        <p:txBody>
          <a:bodyPr/>
          <a:lstStyle/>
          <a:p>
            <a:fld id="{20B7F220-0825-4B9B-9156-FF79F33775FE}" type="slidenum">
              <a:rPr lang="vi-VN" smtClean="0"/>
              <a:t>31</a:t>
            </a:fld>
            <a:endParaRPr lang="vi-VN"/>
          </a:p>
        </p:txBody>
      </p:sp>
    </p:spTree>
    <p:extLst>
      <p:ext uri="{BB962C8B-B14F-4D97-AF65-F5344CB8AC3E}">
        <p14:creationId xmlns:p14="http://schemas.microsoft.com/office/powerpoint/2010/main" val="24541370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8267E-9FD2-9242-8648-84A99C2985E6}"/>
              </a:ext>
            </a:extLst>
          </p:cNvPr>
          <p:cNvSpPr>
            <a:spLocks noGrp="1"/>
          </p:cNvSpPr>
          <p:nvPr>
            <p:ph type="title"/>
          </p:nvPr>
        </p:nvSpPr>
        <p:spPr/>
        <p:txBody>
          <a:bodyPr/>
          <a:lstStyle/>
          <a:p>
            <a:r>
              <a:rPr lang="en-US" dirty="0"/>
              <a:t>CONTRASTIVE LOSS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6AB57FD-B32D-3341-B918-1A09AD7CF86F}"/>
                  </a:ext>
                </a:extLst>
              </p:cNvPr>
              <p:cNvSpPr>
                <a:spLocks noGrp="1"/>
              </p:cNvSpPr>
              <p:nvPr>
                <p:ph idx="1"/>
              </p:nvPr>
            </p:nvSpPr>
            <p:spPr/>
            <p:txBody>
              <a:bodyPr>
                <a:normAutofit fontScale="92500" lnSpcReduction="10000"/>
              </a:bodyPr>
              <a:lstStyle/>
              <a:p>
                <a:r>
                  <a:rPr lang="vi-VN" dirty="0"/>
                  <a:t>Hàm mất mát trên tập dữ liệu X = {</a:t>
                </a:r>
                <a14:m>
                  <m:oMath xmlns:m="http://schemas.openxmlformats.org/officeDocument/2006/math">
                    <m:r>
                      <a:rPr lang="vi-VN" i="1">
                        <a:latin typeface="Cambria Math" panose="02040503050406030204" pitchFamily="18" charset="0"/>
                      </a:rPr>
                      <m:t>⟨</m:t>
                    </m:r>
                    <m:sSubSup>
                      <m:sSubSupPr>
                        <m:ctrlPr>
                          <a:rPr lang="en-US" i="1">
                            <a:latin typeface="Cambria Math" panose="02040503050406030204" pitchFamily="18" charset="0"/>
                          </a:rPr>
                        </m:ctrlPr>
                      </m:sSubSupPr>
                      <m:e>
                        <m:r>
                          <a:rPr lang="vi-VN" i="1">
                            <a:latin typeface="Cambria Math" panose="02040503050406030204" pitchFamily="18" charset="0"/>
                          </a:rPr>
                          <m:t>𝑥</m:t>
                        </m:r>
                      </m:e>
                      <m:sub>
                        <m:r>
                          <a:rPr lang="vi-VN" i="1">
                            <a:latin typeface="Cambria Math" panose="02040503050406030204" pitchFamily="18" charset="0"/>
                          </a:rPr>
                          <m:t>1</m:t>
                        </m:r>
                      </m:sub>
                      <m:sup>
                        <m:d>
                          <m:dPr>
                            <m:ctrlPr>
                              <a:rPr lang="en-US" i="1">
                                <a:latin typeface="Cambria Math" panose="02040503050406030204" pitchFamily="18" charset="0"/>
                              </a:rPr>
                            </m:ctrlPr>
                          </m:dPr>
                          <m:e>
                            <m:r>
                              <a:rPr lang="vi-VN" i="1">
                                <a:latin typeface="Cambria Math" panose="02040503050406030204" pitchFamily="18" charset="0"/>
                              </a:rPr>
                              <m:t>𝑖</m:t>
                            </m:r>
                          </m:e>
                        </m:d>
                      </m:sup>
                    </m:sSubSup>
                    <m:r>
                      <a:rPr lang="vi-VN" i="1">
                        <a:latin typeface="Cambria Math" panose="02040503050406030204" pitchFamily="18" charset="0"/>
                      </a:rPr>
                      <m:t>,</m:t>
                    </m:r>
                    <m:sSubSup>
                      <m:sSubSupPr>
                        <m:ctrlPr>
                          <a:rPr lang="en-US" i="1">
                            <a:latin typeface="Cambria Math" panose="02040503050406030204" pitchFamily="18" charset="0"/>
                          </a:rPr>
                        </m:ctrlPr>
                      </m:sSubSupPr>
                      <m:e>
                        <m:r>
                          <a:rPr lang="vi-VN" i="1">
                            <a:latin typeface="Cambria Math" panose="02040503050406030204" pitchFamily="18" charset="0"/>
                          </a:rPr>
                          <m:t>𝑥</m:t>
                        </m:r>
                      </m:e>
                      <m:sub>
                        <m:r>
                          <a:rPr lang="vi-VN" i="1">
                            <a:latin typeface="Cambria Math" panose="02040503050406030204" pitchFamily="18" charset="0"/>
                          </a:rPr>
                          <m:t>2</m:t>
                        </m:r>
                      </m:sub>
                      <m:sup>
                        <m:d>
                          <m:dPr>
                            <m:ctrlPr>
                              <a:rPr lang="en-US" i="1">
                                <a:latin typeface="Cambria Math" panose="02040503050406030204" pitchFamily="18" charset="0"/>
                              </a:rPr>
                            </m:ctrlPr>
                          </m:dPr>
                          <m:e>
                            <m:r>
                              <a:rPr lang="vi-VN" i="1">
                                <a:latin typeface="Cambria Math" panose="02040503050406030204" pitchFamily="18" charset="0"/>
                              </a:rPr>
                              <m:t>𝑖</m:t>
                            </m:r>
                          </m:e>
                        </m:d>
                      </m:sup>
                    </m:sSubSup>
                    <m:r>
                      <a:rPr lang="vi-VN" i="1">
                        <a:latin typeface="Cambria Math" panose="02040503050406030204" pitchFamily="18" charset="0"/>
                      </a:rPr>
                      <m:t>, </m:t>
                    </m:r>
                    <m:sSup>
                      <m:sSupPr>
                        <m:ctrlPr>
                          <a:rPr lang="en-US" i="1">
                            <a:latin typeface="Cambria Math" panose="02040503050406030204" pitchFamily="18" charset="0"/>
                          </a:rPr>
                        </m:ctrlPr>
                      </m:sSupPr>
                      <m:e>
                        <m:r>
                          <a:rPr lang="vi-VN" i="1">
                            <a:latin typeface="Cambria Math" panose="02040503050406030204" pitchFamily="18" charset="0"/>
                          </a:rPr>
                          <m:t>𝑦</m:t>
                        </m:r>
                      </m:e>
                      <m:sup>
                        <m:r>
                          <a:rPr lang="vi-VN" i="1">
                            <a:latin typeface="Cambria Math" panose="02040503050406030204" pitchFamily="18" charset="0"/>
                          </a:rPr>
                          <m:t>(</m:t>
                        </m:r>
                        <m:r>
                          <a:rPr lang="vi-VN" i="1">
                            <a:latin typeface="Cambria Math" panose="02040503050406030204" pitchFamily="18" charset="0"/>
                          </a:rPr>
                          <m:t>𝑖</m:t>
                        </m:r>
                        <m:r>
                          <a:rPr lang="vi-VN" i="1">
                            <a:latin typeface="Cambria Math" panose="02040503050406030204" pitchFamily="18" charset="0"/>
                          </a:rPr>
                          <m:t>)</m:t>
                        </m:r>
                      </m:sup>
                    </m:sSup>
                    <m:r>
                      <a:rPr lang="vi-VN" i="1">
                        <a:latin typeface="Cambria Math" panose="02040503050406030204" pitchFamily="18" charset="0"/>
                      </a:rPr>
                      <m:t>⟩</m:t>
                    </m:r>
                  </m:oMath>
                </a14:m>
                <a:r>
                  <a:rPr lang="vi-VN" dirty="0"/>
                  <a:t>}</a:t>
                </a: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𝐿</m:t>
                          </m:r>
                        </m:e>
                        <m:sub>
                          <m:r>
                            <a:rPr lang="vi-VN" i="1">
                              <a:latin typeface="Cambria Math" panose="02040503050406030204" pitchFamily="18" charset="0"/>
                            </a:rPr>
                            <m:t>𝑊</m:t>
                          </m:r>
                        </m:sub>
                      </m:sSub>
                      <m:d>
                        <m:dPr>
                          <m:ctrlPr>
                            <a:rPr lang="en-US" i="1">
                              <a:latin typeface="Cambria Math" panose="02040503050406030204" pitchFamily="18" charset="0"/>
                            </a:rPr>
                          </m:ctrlPr>
                        </m:dPr>
                        <m:e>
                          <m:r>
                            <a:rPr lang="vi-VN" i="1">
                              <a:latin typeface="Cambria Math" panose="02040503050406030204" pitchFamily="18" charset="0"/>
                            </a:rPr>
                            <m:t>𝑋</m:t>
                          </m:r>
                        </m:e>
                      </m:d>
                      <m:r>
                        <a:rPr lang="vi-VN" i="1">
                          <a:latin typeface="Cambria Math" panose="02040503050406030204" pitchFamily="18" charset="0"/>
                        </a:rPr>
                        <m:t>=</m:t>
                      </m:r>
                      <m:nary>
                        <m:naryPr>
                          <m:chr m:val="∑"/>
                          <m:limLoc m:val="undOvr"/>
                          <m:ctrlPr>
                            <a:rPr lang="en-US" i="1">
                              <a:latin typeface="Cambria Math" panose="02040503050406030204" pitchFamily="18" charset="0"/>
                            </a:rPr>
                          </m:ctrlPr>
                        </m:naryPr>
                        <m:sub>
                          <m:r>
                            <a:rPr lang="vi-VN" i="1">
                              <a:latin typeface="Cambria Math" panose="02040503050406030204" pitchFamily="18" charset="0"/>
                            </a:rPr>
                            <m:t>𝑖</m:t>
                          </m:r>
                          <m:r>
                            <a:rPr lang="vi-VN" i="1">
                              <a:latin typeface="Cambria Math" panose="02040503050406030204" pitchFamily="18" charset="0"/>
                            </a:rPr>
                            <m:t> = 1</m:t>
                          </m:r>
                        </m:sub>
                        <m:sup>
                          <m:r>
                            <a:rPr lang="vi-VN" i="1">
                              <a:latin typeface="Cambria Math" panose="02040503050406030204" pitchFamily="18" charset="0"/>
                            </a:rPr>
                            <m:t>𝑁</m:t>
                          </m:r>
                        </m:sup>
                        <m:e>
                          <m:sSubSup>
                            <m:sSubSupPr>
                              <m:ctrlPr>
                                <a:rPr lang="en-US" i="1">
                                  <a:latin typeface="Cambria Math" panose="02040503050406030204" pitchFamily="18" charset="0"/>
                                </a:rPr>
                              </m:ctrlPr>
                            </m:sSubSupPr>
                            <m:e>
                              <m:r>
                                <a:rPr lang="vi-VN" i="1">
                                  <a:latin typeface="Cambria Math" panose="02040503050406030204" pitchFamily="18" charset="0"/>
                                </a:rPr>
                                <m:t>𝐿</m:t>
                              </m:r>
                            </m:e>
                            <m:sub>
                              <m:r>
                                <a:rPr lang="vi-VN" i="1">
                                  <a:latin typeface="Cambria Math" panose="02040503050406030204" pitchFamily="18" charset="0"/>
                                </a:rPr>
                                <m:t>𝑊</m:t>
                              </m:r>
                            </m:sub>
                            <m:sup>
                              <m:d>
                                <m:dPr>
                                  <m:ctrlPr>
                                    <a:rPr lang="en-US" i="1">
                                      <a:latin typeface="Cambria Math" panose="02040503050406030204" pitchFamily="18" charset="0"/>
                                    </a:rPr>
                                  </m:ctrlPr>
                                </m:dPr>
                                <m:e>
                                  <m:r>
                                    <a:rPr lang="vi-VN" i="1">
                                      <a:latin typeface="Cambria Math" panose="02040503050406030204" pitchFamily="18" charset="0"/>
                                    </a:rPr>
                                    <m:t>𝑖</m:t>
                                  </m:r>
                                </m:e>
                              </m:d>
                            </m:sup>
                          </m:sSubSup>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vi-VN" i="1">
                                      <a:latin typeface="Cambria Math" panose="02040503050406030204" pitchFamily="18" charset="0"/>
                                    </a:rPr>
                                    <m:t>𝑥</m:t>
                                  </m:r>
                                </m:e>
                                <m:sub>
                                  <m:r>
                                    <a:rPr lang="vi-VN" i="1">
                                      <a:latin typeface="Cambria Math" panose="02040503050406030204" pitchFamily="18" charset="0"/>
                                    </a:rPr>
                                    <m:t>1</m:t>
                                  </m:r>
                                </m:sub>
                                <m:sup>
                                  <m:d>
                                    <m:dPr>
                                      <m:ctrlPr>
                                        <a:rPr lang="en-US" i="1">
                                          <a:latin typeface="Cambria Math" panose="02040503050406030204" pitchFamily="18" charset="0"/>
                                        </a:rPr>
                                      </m:ctrlPr>
                                    </m:dPr>
                                    <m:e>
                                      <m:r>
                                        <a:rPr lang="vi-VN" i="1">
                                          <a:latin typeface="Cambria Math" panose="02040503050406030204" pitchFamily="18" charset="0"/>
                                        </a:rPr>
                                        <m:t>𝑖</m:t>
                                      </m:r>
                                    </m:e>
                                  </m:d>
                                </m:sup>
                              </m:sSubSup>
                              <m:r>
                                <a:rPr lang="vi-VN" i="1">
                                  <a:latin typeface="Cambria Math" panose="02040503050406030204" pitchFamily="18" charset="0"/>
                                </a:rPr>
                                <m:t>,</m:t>
                              </m:r>
                              <m:sSubSup>
                                <m:sSubSupPr>
                                  <m:ctrlPr>
                                    <a:rPr lang="en-US" i="1">
                                      <a:latin typeface="Cambria Math" panose="02040503050406030204" pitchFamily="18" charset="0"/>
                                    </a:rPr>
                                  </m:ctrlPr>
                                </m:sSubSupPr>
                                <m:e>
                                  <m:r>
                                    <a:rPr lang="vi-VN" i="1">
                                      <a:latin typeface="Cambria Math" panose="02040503050406030204" pitchFamily="18" charset="0"/>
                                    </a:rPr>
                                    <m:t>𝑥</m:t>
                                  </m:r>
                                </m:e>
                                <m:sub>
                                  <m:r>
                                    <a:rPr lang="vi-VN" i="1">
                                      <a:latin typeface="Cambria Math" panose="02040503050406030204" pitchFamily="18" charset="0"/>
                                    </a:rPr>
                                    <m:t>2</m:t>
                                  </m:r>
                                </m:sub>
                                <m:sup>
                                  <m:d>
                                    <m:dPr>
                                      <m:ctrlPr>
                                        <a:rPr lang="en-US" i="1">
                                          <a:latin typeface="Cambria Math" panose="02040503050406030204" pitchFamily="18" charset="0"/>
                                        </a:rPr>
                                      </m:ctrlPr>
                                    </m:dPr>
                                    <m:e>
                                      <m:r>
                                        <a:rPr lang="vi-VN" i="1">
                                          <a:latin typeface="Cambria Math" panose="02040503050406030204" pitchFamily="18" charset="0"/>
                                        </a:rPr>
                                        <m:t>𝑖</m:t>
                                      </m:r>
                                    </m:e>
                                  </m:d>
                                </m:sup>
                              </m:sSubSup>
                              <m:r>
                                <a:rPr lang="vi-VN" i="1">
                                  <a:latin typeface="Cambria Math" panose="02040503050406030204" pitchFamily="18" charset="0"/>
                                </a:rPr>
                                <m:t>,</m:t>
                              </m:r>
                              <m:sSup>
                                <m:sSupPr>
                                  <m:ctrlPr>
                                    <a:rPr lang="en-US" i="1">
                                      <a:latin typeface="Cambria Math" panose="02040503050406030204" pitchFamily="18" charset="0"/>
                                    </a:rPr>
                                  </m:ctrlPr>
                                </m:sSupPr>
                                <m:e>
                                  <m:r>
                                    <a:rPr lang="vi-VN" i="1">
                                      <a:latin typeface="Cambria Math" panose="02040503050406030204" pitchFamily="18" charset="0"/>
                                    </a:rPr>
                                    <m:t>𝑦</m:t>
                                  </m:r>
                                </m:e>
                                <m:sup>
                                  <m:r>
                                    <a:rPr lang="vi-VN" i="1">
                                      <a:latin typeface="Cambria Math" panose="02040503050406030204" pitchFamily="18" charset="0"/>
                                    </a:rPr>
                                    <m:t>(</m:t>
                                  </m:r>
                                  <m:r>
                                    <a:rPr lang="vi-VN" i="1">
                                      <a:latin typeface="Cambria Math" panose="02040503050406030204" pitchFamily="18" charset="0"/>
                                    </a:rPr>
                                    <m:t>𝑖</m:t>
                                  </m:r>
                                  <m:r>
                                    <a:rPr lang="vi-VN" i="1">
                                      <a:latin typeface="Cambria Math" panose="02040503050406030204" pitchFamily="18" charset="0"/>
                                    </a:rPr>
                                    <m:t>)</m:t>
                                  </m:r>
                                </m:sup>
                              </m:sSup>
                            </m:e>
                          </m:d>
                        </m:e>
                      </m:nary>
                    </m:oMath>
                  </m:oMathPara>
                </a14:m>
                <a:endParaRPr lang="en-US" dirty="0"/>
              </a:p>
              <a:p>
                <a:pPr marL="0" indent="0">
                  <a:buNone/>
                </a:pPr>
                <a:endParaRPr lang="en-US" dirty="0"/>
              </a:p>
              <a:p>
                <a:r>
                  <a:rPr lang="en-US" dirty="0" err="1"/>
                  <a:t>Hàm</a:t>
                </a:r>
                <a:r>
                  <a:rPr lang="en-US" dirty="0"/>
                  <a:t> </a:t>
                </a:r>
                <a:r>
                  <a:rPr lang="en-US" dirty="0" err="1"/>
                  <a:t>mất</a:t>
                </a:r>
                <a:r>
                  <a:rPr lang="en-US" dirty="0"/>
                  <a:t> </a:t>
                </a:r>
                <a:r>
                  <a:rPr lang="en-US" dirty="0" err="1"/>
                  <a:t>mát</a:t>
                </a:r>
                <a:r>
                  <a:rPr lang="en-US" dirty="0"/>
                  <a:t> </a:t>
                </a:r>
                <a:r>
                  <a:rPr lang="en-US" dirty="0" err="1"/>
                  <a:t>được</a:t>
                </a:r>
                <a:r>
                  <a:rPr lang="en-US" dirty="0"/>
                  <a:t> </a:t>
                </a:r>
                <a:r>
                  <a:rPr lang="en-US" dirty="0" err="1"/>
                  <a:t>tính</a:t>
                </a:r>
                <a:r>
                  <a:rPr lang="en-US" dirty="0"/>
                  <a:t> </a:t>
                </a:r>
                <a:r>
                  <a:rPr lang="en-US" dirty="0" err="1"/>
                  <a:t>bởi</a:t>
                </a:r>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vi-VN" i="1">
                              <a:latin typeface="Cambria Math" panose="02040503050406030204" pitchFamily="18" charset="0"/>
                            </a:rPr>
                            <m:t>𝐿</m:t>
                          </m:r>
                        </m:e>
                        <m:sub>
                          <m:r>
                            <a:rPr lang="vi-VN" i="1">
                              <a:latin typeface="Cambria Math" panose="02040503050406030204" pitchFamily="18" charset="0"/>
                            </a:rPr>
                            <m:t>𝑊</m:t>
                          </m:r>
                        </m:sub>
                        <m:sup>
                          <m:d>
                            <m:dPr>
                              <m:ctrlPr>
                                <a:rPr lang="en-US" i="1">
                                  <a:latin typeface="Cambria Math" panose="02040503050406030204" pitchFamily="18" charset="0"/>
                                </a:rPr>
                              </m:ctrlPr>
                            </m:dPr>
                            <m:e>
                              <m:r>
                                <a:rPr lang="vi-VN" i="1">
                                  <a:latin typeface="Cambria Math" panose="02040503050406030204" pitchFamily="18" charset="0"/>
                                </a:rPr>
                                <m:t>𝑖</m:t>
                              </m:r>
                            </m:e>
                          </m:d>
                        </m:sup>
                      </m:sSubSup>
                      <m:r>
                        <a:rPr lang="vi-VN" i="1">
                          <a:latin typeface="Cambria Math" panose="02040503050406030204" pitchFamily="18" charset="0"/>
                        </a:rPr>
                        <m:t> = </m:t>
                      </m:r>
                      <m:sSup>
                        <m:sSupPr>
                          <m:ctrlPr>
                            <a:rPr lang="en-US" i="1">
                              <a:latin typeface="Cambria Math" panose="02040503050406030204" pitchFamily="18" charset="0"/>
                            </a:rPr>
                          </m:ctrlPr>
                        </m:sSupPr>
                        <m:e>
                          <m:r>
                            <a:rPr lang="vi-VN" i="1">
                              <a:latin typeface="Cambria Math" panose="02040503050406030204" pitchFamily="18" charset="0"/>
                            </a:rPr>
                            <m:t>𝑦</m:t>
                          </m:r>
                        </m:e>
                        <m:sup>
                          <m:r>
                            <a:rPr lang="vi-VN" i="1">
                              <a:latin typeface="Cambria Math" panose="02040503050406030204" pitchFamily="18" charset="0"/>
                            </a:rPr>
                            <m:t>(</m:t>
                          </m:r>
                          <m:r>
                            <a:rPr lang="vi-VN" i="1">
                              <a:latin typeface="Cambria Math" panose="02040503050406030204" pitchFamily="18" charset="0"/>
                            </a:rPr>
                            <m:t>𝑖</m:t>
                          </m:r>
                          <m:r>
                            <a:rPr lang="vi-VN" i="1">
                              <a:latin typeface="Cambria Math" panose="02040503050406030204" pitchFamily="18" charset="0"/>
                            </a:rPr>
                            <m:t>)</m:t>
                          </m:r>
                        </m:sup>
                      </m:sSup>
                      <m:sSub>
                        <m:sSubPr>
                          <m:ctrlPr>
                            <a:rPr lang="en-US" sz="2400" i="1">
                              <a:latin typeface="Cambria Math" panose="02040503050406030204" pitchFamily="18" charset="0"/>
                            </a:rPr>
                          </m:ctrlPr>
                        </m:sSubPr>
                        <m:e>
                          <m:r>
                            <a:rPr lang="vi-VN" sz="2400" i="1">
                              <a:latin typeface="Cambria Math" panose="02040503050406030204" pitchFamily="18" charset="0"/>
                            </a:rPr>
                            <m:t>𝐿</m:t>
                          </m:r>
                          <m:r>
                            <a:rPr lang="vi-VN" sz="2400" i="1">
                              <a:latin typeface="Cambria Math" panose="02040503050406030204" pitchFamily="18" charset="0"/>
                            </a:rPr>
                            <m:t>(</m:t>
                          </m:r>
                          <m:sSubSup>
                            <m:sSubSupPr>
                              <m:ctrlPr>
                                <a:rPr lang="en-US" sz="2400" i="1">
                                  <a:latin typeface="Cambria Math" panose="02040503050406030204" pitchFamily="18" charset="0"/>
                                </a:rPr>
                              </m:ctrlPr>
                            </m:sSubSupPr>
                            <m:e>
                              <m:r>
                                <a:rPr lang="vi-VN" sz="2400" i="1">
                                  <a:latin typeface="Cambria Math" panose="02040503050406030204" pitchFamily="18" charset="0"/>
                                </a:rPr>
                                <m:t>𝑥</m:t>
                              </m:r>
                            </m:e>
                            <m:sub>
                              <m:r>
                                <a:rPr lang="vi-VN" sz="2400" i="1">
                                  <a:latin typeface="Cambria Math" panose="02040503050406030204" pitchFamily="18" charset="0"/>
                                </a:rPr>
                                <m:t>1</m:t>
                              </m:r>
                            </m:sub>
                            <m:sup>
                              <m:d>
                                <m:dPr>
                                  <m:ctrlPr>
                                    <a:rPr lang="en-US" sz="2400" i="1">
                                      <a:latin typeface="Cambria Math" panose="02040503050406030204" pitchFamily="18" charset="0"/>
                                    </a:rPr>
                                  </m:ctrlPr>
                                </m:dPr>
                                <m:e>
                                  <m:r>
                                    <a:rPr lang="vi-VN" sz="2400" i="1">
                                      <a:latin typeface="Cambria Math" panose="02040503050406030204" pitchFamily="18" charset="0"/>
                                    </a:rPr>
                                    <m:t>𝑖</m:t>
                                  </m:r>
                                </m:e>
                              </m:d>
                            </m:sup>
                          </m:sSubSup>
                          <m:r>
                            <a:rPr lang="vi-VN" sz="2400" i="1">
                              <a:latin typeface="Cambria Math" panose="02040503050406030204" pitchFamily="18" charset="0"/>
                            </a:rPr>
                            <m:t>,</m:t>
                          </m:r>
                          <m:sSubSup>
                            <m:sSubSupPr>
                              <m:ctrlPr>
                                <a:rPr lang="en-US" sz="2400" i="1">
                                  <a:latin typeface="Cambria Math" panose="02040503050406030204" pitchFamily="18" charset="0"/>
                                </a:rPr>
                              </m:ctrlPr>
                            </m:sSubSupPr>
                            <m:e>
                              <m:r>
                                <a:rPr lang="vi-VN" sz="2400" i="1">
                                  <a:latin typeface="Cambria Math" panose="02040503050406030204" pitchFamily="18" charset="0"/>
                                </a:rPr>
                                <m:t>𝑥</m:t>
                              </m:r>
                            </m:e>
                            <m:sub>
                              <m:r>
                                <a:rPr lang="vi-VN" sz="2400" i="1">
                                  <a:latin typeface="Cambria Math" panose="02040503050406030204" pitchFamily="18" charset="0"/>
                                </a:rPr>
                                <m:t>2</m:t>
                              </m:r>
                            </m:sub>
                            <m:sup>
                              <m:d>
                                <m:dPr>
                                  <m:ctrlPr>
                                    <a:rPr lang="en-US" sz="2400" i="1">
                                      <a:latin typeface="Cambria Math" panose="02040503050406030204" pitchFamily="18" charset="0"/>
                                    </a:rPr>
                                  </m:ctrlPr>
                                </m:dPr>
                                <m:e>
                                  <m:r>
                                    <a:rPr lang="vi-VN" sz="2400" i="1">
                                      <a:latin typeface="Cambria Math" panose="02040503050406030204" pitchFamily="18" charset="0"/>
                                    </a:rPr>
                                    <m:t>𝑖</m:t>
                                  </m:r>
                                </m:e>
                              </m:d>
                            </m:sup>
                          </m:sSubSup>
                          <m:r>
                            <a:rPr lang="vi-VN" sz="2400" i="1">
                              <a:latin typeface="Cambria Math" panose="02040503050406030204" pitchFamily="18" charset="0"/>
                            </a:rPr>
                            <m:t>)</m:t>
                          </m:r>
                        </m:e>
                        <m:sub>
                          <m:r>
                            <a:rPr lang="vi-VN" sz="2400" i="1">
                              <a:latin typeface="Cambria Math" panose="02040503050406030204" pitchFamily="18" charset="0"/>
                            </a:rPr>
                            <m:t>+</m:t>
                          </m:r>
                        </m:sub>
                      </m:sSub>
                      <m:r>
                        <a:rPr lang="vi-VN" i="1">
                          <a:latin typeface="Cambria Math" panose="02040503050406030204" pitchFamily="18" charset="0"/>
                        </a:rPr>
                        <m:t> + (1 − </m:t>
                      </m:r>
                      <m:sSup>
                        <m:sSupPr>
                          <m:ctrlPr>
                            <a:rPr lang="en-US" i="1">
                              <a:latin typeface="Cambria Math" panose="02040503050406030204" pitchFamily="18" charset="0"/>
                            </a:rPr>
                          </m:ctrlPr>
                        </m:sSupPr>
                        <m:e>
                          <m:r>
                            <a:rPr lang="vi-VN" i="1">
                              <a:latin typeface="Cambria Math" panose="02040503050406030204" pitchFamily="18" charset="0"/>
                            </a:rPr>
                            <m:t>𝑦</m:t>
                          </m:r>
                        </m:e>
                        <m:sup>
                          <m:r>
                            <a:rPr lang="vi-VN" i="1">
                              <a:latin typeface="Cambria Math" panose="02040503050406030204" pitchFamily="18" charset="0"/>
                            </a:rPr>
                            <m:t>(</m:t>
                          </m:r>
                          <m:r>
                            <a:rPr lang="vi-VN" i="1">
                              <a:latin typeface="Cambria Math" panose="02040503050406030204" pitchFamily="18" charset="0"/>
                            </a:rPr>
                            <m:t>𝑖</m:t>
                          </m:r>
                          <m:r>
                            <a:rPr lang="vi-VN" i="1">
                              <a:latin typeface="Cambria Math" panose="02040503050406030204" pitchFamily="18" charset="0"/>
                            </a:rPr>
                            <m:t>)</m:t>
                          </m:r>
                        </m:sup>
                      </m:sSup>
                      <m:r>
                        <a:rPr lang="vi-VN" i="1">
                          <a:latin typeface="Cambria Math" panose="02040503050406030204" pitchFamily="18" charset="0"/>
                        </a:rPr>
                        <m:t>)</m:t>
                      </m:r>
                      <m:sSub>
                        <m:sSubPr>
                          <m:ctrlPr>
                            <a:rPr lang="en-US" sz="2400" i="1">
                              <a:latin typeface="Cambria Math" panose="02040503050406030204" pitchFamily="18" charset="0"/>
                            </a:rPr>
                          </m:ctrlPr>
                        </m:sSubPr>
                        <m:e>
                          <m:r>
                            <a:rPr lang="vi-VN" sz="2400" i="1">
                              <a:latin typeface="Cambria Math" panose="02040503050406030204" pitchFamily="18" charset="0"/>
                            </a:rPr>
                            <m:t>𝐿</m:t>
                          </m:r>
                          <m:r>
                            <a:rPr lang="vi-VN" sz="2400" i="1">
                              <a:latin typeface="Cambria Math" panose="02040503050406030204" pitchFamily="18" charset="0"/>
                            </a:rPr>
                            <m:t>(</m:t>
                          </m:r>
                          <m:sSubSup>
                            <m:sSubSupPr>
                              <m:ctrlPr>
                                <a:rPr lang="en-US" sz="2400" i="1">
                                  <a:latin typeface="Cambria Math" panose="02040503050406030204" pitchFamily="18" charset="0"/>
                                </a:rPr>
                              </m:ctrlPr>
                            </m:sSubSupPr>
                            <m:e>
                              <m:r>
                                <a:rPr lang="vi-VN" sz="2400" i="1">
                                  <a:latin typeface="Cambria Math" panose="02040503050406030204" pitchFamily="18" charset="0"/>
                                </a:rPr>
                                <m:t>𝑥</m:t>
                              </m:r>
                            </m:e>
                            <m:sub>
                              <m:r>
                                <a:rPr lang="vi-VN" sz="2400" i="1">
                                  <a:latin typeface="Cambria Math" panose="02040503050406030204" pitchFamily="18" charset="0"/>
                                </a:rPr>
                                <m:t>1</m:t>
                              </m:r>
                            </m:sub>
                            <m:sup>
                              <m:d>
                                <m:dPr>
                                  <m:ctrlPr>
                                    <a:rPr lang="en-US" sz="2400" i="1">
                                      <a:latin typeface="Cambria Math" panose="02040503050406030204" pitchFamily="18" charset="0"/>
                                    </a:rPr>
                                  </m:ctrlPr>
                                </m:dPr>
                                <m:e>
                                  <m:r>
                                    <a:rPr lang="vi-VN" sz="2400" i="1">
                                      <a:latin typeface="Cambria Math" panose="02040503050406030204" pitchFamily="18" charset="0"/>
                                    </a:rPr>
                                    <m:t>𝑖</m:t>
                                  </m:r>
                                </m:e>
                              </m:d>
                            </m:sup>
                          </m:sSubSup>
                          <m:r>
                            <a:rPr lang="vi-VN" sz="2400" i="1">
                              <a:latin typeface="Cambria Math" panose="02040503050406030204" pitchFamily="18" charset="0"/>
                            </a:rPr>
                            <m:t>,</m:t>
                          </m:r>
                          <m:sSubSup>
                            <m:sSubSupPr>
                              <m:ctrlPr>
                                <a:rPr lang="en-US" sz="2400" i="1">
                                  <a:latin typeface="Cambria Math" panose="02040503050406030204" pitchFamily="18" charset="0"/>
                                </a:rPr>
                              </m:ctrlPr>
                            </m:sSubSupPr>
                            <m:e>
                              <m:r>
                                <a:rPr lang="vi-VN" sz="2400" i="1">
                                  <a:latin typeface="Cambria Math" panose="02040503050406030204" pitchFamily="18" charset="0"/>
                                </a:rPr>
                                <m:t>𝑥</m:t>
                              </m:r>
                            </m:e>
                            <m:sub>
                              <m:r>
                                <a:rPr lang="vi-VN" sz="2400" i="1">
                                  <a:latin typeface="Cambria Math" panose="02040503050406030204" pitchFamily="18" charset="0"/>
                                </a:rPr>
                                <m:t>2</m:t>
                              </m:r>
                            </m:sub>
                            <m:sup>
                              <m:d>
                                <m:dPr>
                                  <m:ctrlPr>
                                    <a:rPr lang="en-US" sz="2400" i="1">
                                      <a:latin typeface="Cambria Math" panose="02040503050406030204" pitchFamily="18" charset="0"/>
                                    </a:rPr>
                                  </m:ctrlPr>
                                </m:dPr>
                                <m:e>
                                  <m:r>
                                    <a:rPr lang="vi-VN" sz="2400" i="1">
                                      <a:latin typeface="Cambria Math" panose="02040503050406030204" pitchFamily="18" charset="0"/>
                                    </a:rPr>
                                    <m:t>𝑖</m:t>
                                  </m:r>
                                </m:e>
                              </m:d>
                            </m:sup>
                          </m:sSubSup>
                          <m:r>
                            <a:rPr lang="vi-VN" sz="2400" i="1">
                              <a:latin typeface="Cambria Math" panose="02040503050406030204" pitchFamily="18" charset="0"/>
                            </a:rPr>
                            <m:t>)</m:t>
                          </m:r>
                        </m:e>
                        <m:sub>
                          <m:r>
                            <a:rPr lang="vi-VN" sz="2400" b="0" i="1" smtClean="0">
                              <a:latin typeface="Cambria Math" panose="02040503050406030204" pitchFamily="18" charset="0"/>
                            </a:rPr>
                            <m:t>−</m:t>
                          </m:r>
                        </m:sub>
                      </m:sSub>
                    </m:oMath>
                  </m:oMathPara>
                </a14:m>
                <a:endParaRPr lang="en-US" dirty="0"/>
              </a:p>
              <a:p>
                <a:endParaRPr lang="en-US" dirty="0"/>
              </a:p>
              <a:p>
                <a:pPr marL="0" indent="0">
                  <a:buNone/>
                </a:pPr>
                <a:endParaRPr lang="en-US" dirty="0"/>
              </a:p>
              <a:p>
                <a:r>
                  <a:rPr lang="vi-VN" dirty="0"/>
                  <a:t>Các hàm mất cho các trường hợp tương tự và khác nhau:</a:t>
                </a:r>
                <a:endParaRPr lang="en-US" dirty="0"/>
              </a:p>
              <a:p>
                <a:pPr lvl="1"/>
                <a14:m>
                  <m:oMath xmlns:m="http://schemas.openxmlformats.org/officeDocument/2006/math">
                    <m:sSub>
                      <m:sSubPr>
                        <m:ctrlPr>
                          <a:rPr lang="en-US" sz="2000" i="1">
                            <a:latin typeface="Cambria Math" panose="02040503050406030204" pitchFamily="18" charset="0"/>
                          </a:rPr>
                        </m:ctrlPr>
                      </m:sSubPr>
                      <m:e>
                        <m:r>
                          <a:rPr lang="vi-VN" sz="2000" i="1">
                            <a:latin typeface="Cambria Math" panose="02040503050406030204" pitchFamily="18" charset="0"/>
                          </a:rPr>
                          <m:t>𝐿</m:t>
                        </m:r>
                        <m:r>
                          <a:rPr lang="vi-VN" sz="2000" i="1">
                            <a:latin typeface="Cambria Math" panose="02040503050406030204" pitchFamily="18" charset="0"/>
                          </a:rPr>
                          <m:t>(</m:t>
                        </m:r>
                        <m:sSub>
                          <m:sSubPr>
                            <m:ctrlPr>
                              <a:rPr lang="en-US" sz="2000" i="1">
                                <a:latin typeface="Cambria Math" panose="02040503050406030204" pitchFamily="18" charset="0"/>
                              </a:rPr>
                            </m:ctrlPr>
                          </m:sSubPr>
                          <m:e>
                            <m:r>
                              <a:rPr lang="vi-VN" sz="2000" i="1">
                                <a:latin typeface="Cambria Math" panose="02040503050406030204" pitchFamily="18" charset="0"/>
                              </a:rPr>
                              <m:t>𝑥</m:t>
                            </m:r>
                          </m:e>
                          <m:sub>
                            <m:r>
                              <a:rPr lang="vi-VN" sz="2000" i="1">
                                <a:latin typeface="Cambria Math" panose="02040503050406030204" pitchFamily="18" charset="0"/>
                              </a:rPr>
                              <m:t>1</m:t>
                            </m:r>
                          </m:sub>
                        </m:sSub>
                        <m:r>
                          <m:rPr>
                            <m:nor/>
                          </m:rPr>
                          <a:rPr lang="vi-VN" sz="2000" dirty="0"/>
                          <m:t>,</m:t>
                        </m:r>
                        <m:sSub>
                          <m:sSubPr>
                            <m:ctrlPr>
                              <a:rPr lang="en-US" sz="2000" i="1">
                                <a:latin typeface="Cambria Math" panose="02040503050406030204" pitchFamily="18" charset="0"/>
                              </a:rPr>
                            </m:ctrlPr>
                          </m:sSubPr>
                          <m:e>
                            <m:r>
                              <a:rPr lang="vi-VN" sz="2000" i="1">
                                <a:latin typeface="Cambria Math" panose="02040503050406030204" pitchFamily="18" charset="0"/>
                              </a:rPr>
                              <m:t>𝑥</m:t>
                            </m:r>
                          </m:e>
                          <m:sub>
                            <m:r>
                              <a:rPr lang="vi-VN" sz="2000" i="1">
                                <a:latin typeface="Cambria Math" panose="02040503050406030204" pitchFamily="18" charset="0"/>
                              </a:rPr>
                              <m:t>2</m:t>
                            </m:r>
                          </m:sub>
                        </m:sSub>
                        <m:r>
                          <a:rPr lang="vi-VN" sz="2000" i="1">
                            <a:latin typeface="Cambria Math" panose="02040503050406030204" pitchFamily="18" charset="0"/>
                          </a:rPr>
                          <m:t>)</m:t>
                        </m:r>
                      </m:e>
                      <m:sub>
                        <m:r>
                          <a:rPr lang="vi-VN" sz="2000" b="0" i="1" smtClean="0">
                            <a:latin typeface="Cambria Math" panose="02040503050406030204" pitchFamily="18" charset="0"/>
                          </a:rPr>
                          <m:t>+</m:t>
                        </m:r>
                      </m:sub>
                    </m:sSub>
                    <m:r>
                      <a:rPr lang="vi-VN" sz="2000" i="1">
                        <a:latin typeface="Cambria Math" panose="02040503050406030204" pitchFamily="18" charset="0"/>
                      </a:rPr>
                      <m:t>= </m:t>
                    </m:r>
                    <m:f>
                      <m:fPr>
                        <m:ctrlPr>
                          <a:rPr lang="en-US" sz="2000" i="1">
                            <a:latin typeface="Cambria Math" panose="02040503050406030204" pitchFamily="18" charset="0"/>
                          </a:rPr>
                        </m:ctrlPr>
                      </m:fPr>
                      <m:num>
                        <m:r>
                          <a:rPr lang="vi-VN" sz="2000" i="1">
                            <a:latin typeface="Cambria Math" panose="02040503050406030204" pitchFamily="18" charset="0"/>
                          </a:rPr>
                          <m:t>1</m:t>
                        </m:r>
                      </m:num>
                      <m:den>
                        <m:r>
                          <a:rPr lang="vi-VN" sz="2000" i="1">
                            <a:latin typeface="Cambria Math" panose="02040503050406030204" pitchFamily="18" charset="0"/>
                          </a:rPr>
                          <m:t>4</m:t>
                        </m:r>
                      </m:den>
                    </m:f>
                    <m:r>
                      <a:rPr lang="vi-VN" sz="2000" i="1">
                        <a:latin typeface="Cambria Math" panose="02040503050406030204" pitchFamily="18" charset="0"/>
                      </a:rPr>
                      <m:t> </m:t>
                    </m:r>
                    <m:sSup>
                      <m:sSupPr>
                        <m:ctrlPr>
                          <a:rPr lang="en-US" sz="2000" i="1">
                            <a:latin typeface="Cambria Math" panose="02040503050406030204" pitchFamily="18" charset="0"/>
                          </a:rPr>
                        </m:ctrlPr>
                      </m:sSupPr>
                      <m:e>
                        <m:r>
                          <a:rPr lang="vi-VN" sz="2000" i="1">
                            <a:latin typeface="Cambria Math" panose="02040503050406030204" pitchFamily="18" charset="0"/>
                          </a:rPr>
                          <m:t>(1 − </m:t>
                        </m:r>
                        <m:sSub>
                          <m:sSubPr>
                            <m:ctrlPr>
                              <a:rPr lang="en-US" sz="2000" i="1">
                                <a:latin typeface="Cambria Math" panose="02040503050406030204" pitchFamily="18" charset="0"/>
                              </a:rPr>
                            </m:ctrlPr>
                          </m:sSubPr>
                          <m:e>
                            <m:r>
                              <a:rPr lang="vi-VN" sz="2000" i="1">
                                <a:latin typeface="Cambria Math" panose="02040503050406030204" pitchFamily="18" charset="0"/>
                              </a:rPr>
                              <m:t>𝐸</m:t>
                            </m:r>
                          </m:e>
                          <m:sub>
                            <m:r>
                              <a:rPr lang="vi-VN" sz="2000" i="1">
                                <a:latin typeface="Cambria Math" panose="02040503050406030204" pitchFamily="18" charset="0"/>
                              </a:rPr>
                              <m:t>𝑊</m:t>
                            </m:r>
                          </m:sub>
                        </m:sSub>
                        <m:r>
                          <a:rPr lang="vi-VN" sz="2000" i="1">
                            <a:latin typeface="Cambria Math" panose="02040503050406030204" pitchFamily="18" charset="0"/>
                          </a:rPr>
                          <m:t>)</m:t>
                        </m:r>
                      </m:e>
                      <m:sup>
                        <m:r>
                          <a:rPr lang="vi-VN" sz="2000" i="1">
                            <a:latin typeface="Cambria Math" panose="02040503050406030204" pitchFamily="18" charset="0"/>
                          </a:rPr>
                          <m:t>2</m:t>
                        </m:r>
                      </m:sup>
                    </m:sSup>
                  </m:oMath>
                </a14:m>
                <a:r>
                  <a:rPr lang="en-US" sz="1800" dirty="0"/>
                  <a:t> 			- </a:t>
                </a:r>
                <a:r>
                  <a:rPr lang="en-US" sz="1800" dirty="0" err="1"/>
                  <a:t>Trường</a:t>
                </a:r>
                <a:r>
                  <a:rPr lang="en-US" sz="1800" dirty="0"/>
                  <a:t> </a:t>
                </a:r>
                <a:r>
                  <a:rPr lang="en-US" sz="1800" dirty="0" err="1"/>
                  <a:t>hợp</a:t>
                </a:r>
                <a:r>
                  <a:rPr lang="en-US" sz="1800" dirty="0"/>
                  <a:t> </a:t>
                </a:r>
                <a:r>
                  <a:rPr lang="en-US" sz="1800" dirty="0" err="1"/>
                  <a:t>tương</a:t>
                </a:r>
                <a:r>
                  <a:rPr lang="en-US" sz="1800" dirty="0"/>
                  <a:t> </a:t>
                </a:r>
                <a:r>
                  <a:rPr lang="en-US" sz="1800" dirty="0" err="1"/>
                  <a:t>tự</a:t>
                </a:r>
                <a:endParaRPr lang="en-US" sz="1800" dirty="0"/>
              </a:p>
              <a:p>
                <a:pPr lvl="1"/>
                <a14:m>
                  <m:oMath xmlns:m="http://schemas.openxmlformats.org/officeDocument/2006/math">
                    <m:sSub>
                      <m:sSubPr>
                        <m:ctrlPr>
                          <a:rPr lang="en-US" sz="2000" i="1">
                            <a:latin typeface="Cambria Math" panose="02040503050406030204" pitchFamily="18" charset="0"/>
                          </a:rPr>
                        </m:ctrlPr>
                      </m:sSubPr>
                      <m:e>
                        <m:r>
                          <a:rPr lang="vi-VN" sz="2000" i="1">
                            <a:latin typeface="Cambria Math" panose="02040503050406030204" pitchFamily="18" charset="0"/>
                          </a:rPr>
                          <m:t>𝐿</m:t>
                        </m:r>
                        <m:r>
                          <a:rPr lang="vi-VN" sz="2000" i="1">
                            <a:latin typeface="Cambria Math" panose="02040503050406030204" pitchFamily="18" charset="0"/>
                          </a:rPr>
                          <m:t>(</m:t>
                        </m:r>
                        <m:sSub>
                          <m:sSubPr>
                            <m:ctrlPr>
                              <a:rPr lang="en-US" sz="2000" i="1">
                                <a:latin typeface="Cambria Math" panose="02040503050406030204" pitchFamily="18" charset="0"/>
                              </a:rPr>
                            </m:ctrlPr>
                          </m:sSubPr>
                          <m:e>
                            <m:r>
                              <a:rPr lang="vi-VN" sz="2000" i="1">
                                <a:latin typeface="Cambria Math" panose="02040503050406030204" pitchFamily="18" charset="0"/>
                              </a:rPr>
                              <m:t>𝑥</m:t>
                            </m:r>
                          </m:e>
                          <m:sub>
                            <m:r>
                              <a:rPr lang="vi-VN" sz="2000" i="1">
                                <a:latin typeface="Cambria Math" panose="02040503050406030204" pitchFamily="18" charset="0"/>
                              </a:rPr>
                              <m:t>1</m:t>
                            </m:r>
                          </m:sub>
                        </m:sSub>
                        <m:r>
                          <m:rPr>
                            <m:nor/>
                          </m:rPr>
                          <a:rPr lang="vi-VN" sz="2000" dirty="0"/>
                          <m:t>,</m:t>
                        </m:r>
                        <m:sSub>
                          <m:sSubPr>
                            <m:ctrlPr>
                              <a:rPr lang="en-US" sz="2000" i="1">
                                <a:latin typeface="Cambria Math" panose="02040503050406030204" pitchFamily="18" charset="0"/>
                              </a:rPr>
                            </m:ctrlPr>
                          </m:sSubPr>
                          <m:e>
                            <m:r>
                              <a:rPr lang="vi-VN" sz="2000" i="1">
                                <a:latin typeface="Cambria Math" panose="02040503050406030204" pitchFamily="18" charset="0"/>
                              </a:rPr>
                              <m:t>𝑥</m:t>
                            </m:r>
                          </m:e>
                          <m:sub>
                            <m:r>
                              <a:rPr lang="vi-VN" sz="2000" i="1">
                                <a:latin typeface="Cambria Math" panose="02040503050406030204" pitchFamily="18" charset="0"/>
                              </a:rPr>
                              <m:t>2</m:t>
                            </m:r>
                          </m:sub>
                        </m:sSub>
                        <m:r>
                          <a:rPr lang="vi-VN" sz="2000" i="1">
                            <a:latin typeface="Cambria Math" panose="02040503050406030204" pitchFamily="18" charset="0"/>
                          </a:rPr>
                          <m:t>)</m:t>
                        </m:r>
                      </m:e>
                      <m:sub>
                        <m:r>
                          <a:rPr lang="vi-VN" sz="2000" b="0" i="1" smtClean="0">
                            <a:latin typeface="Cambria Math" panose="02040503050406030204" pitchFamily="18" charset="0"/>
                          </a:rPr>
                          <m:t>−</m:t>
                        </m:r>
                      </m:sub>
                    </m:sSub>
                    <m:r>
                      <a:rPr lang="vi-VN" sz="2000" i="1">
                        <a:latin typeface="Cambria Math" panose="02040503050406030204" pitchFamily="18" charset="0"/>
                      </a:rPr>
                      <m:t> </m:t>
                    </m:r>
                  </m:oMath>
                </a14:m>
                <a:r>
                  <a:rPr lang="vi-VN" sz="2000" dirty="0"/>
                  <a:t>= </a:t>
                </a:r>
                <a14:m>
                  <m:oMath xmlns:m="http://schemas.openxmlformats.org/officeDocument/2006/math">
                    <m:d>
                      <m:dPr>
                        <m:begChr m:val="{"/>
                        <m:endChr m:val=""/>
                        <m:ctrlPr>
                          <a:rPr lang="en-US" sz="2000" i="1">
                            <a:latin typeface="Cambria Math" panose="02040503050406030204" pitchFamily="18" charset="0"/>
                          </a:rPr>
                        </m:ctrlPr>
                      </m:dPr>
                      <m:e>
                        <m:eqArr>
                          <m:eqArrPr>
                            <m:ctrlPr>
                              <a:rPr lang="en-US" sz="2000" i="1">
                                <a:latin typeface="Cambria Math" panose="02040503050406030204" pitchFamily="18" charset="0"/>
                              </a:rPr>
                            </m:ctrlPr>
                          </m:eqArrPr>
                          <m:e>
                            <m:sSub>
                              <m:sSubPr>
                                <m:ctrlPr>
                                  <a:rPr lang="en-US" sz="2000" i="1">
                                    <a:latin typeface="Cambria Math" panose="02040503050406030204" pitchFamily="18" charset="0"/>
                                  </a:rPr>
                                </m:ctrlPr>
                              </m:sSubPr>
                              <m:e>
                                <m:r>
                                  <a:rPr lang="vi-VN" sz="2000" i="1">
                                    <a:latin typeface="Cambria Math" panose="02040503050406030204" pitchFamily="18" charset="0"/>
                                  </a:rPr>
                                  <m:t>𝐸</m:t>
                                </m:r>
                              </m:e>
                              <m:sub>
                                <m:r>
                                  <a:rPr lang="vi-VN" sz="2000" i="1">
                                    <a:latin typeface="Cambria Math" panose="02040503050406030204" pitchFamily="18" charset="0"/>
                                  </a:rPr>
                                  <m:t>𝑊</m:t>
                                </m:r>
                              </m:sub>
                            </m:sSub>
                            <m:r>
                              <a:rPr lang="vi-VN" sz="2000" i="1">
                                <a:latin typeface="Cambria Math" panose="02040503050406030204" pitchFamily="18" charset="0"/>
                              </a:rPr>
                              <m:t> </m:t>
                            </m:r>
                            <m:r>
                              <a:rPr lang="vi-VN" sz="2000" i="1">
                                <a:latin typeface="Cambria Math" panose="02040503050406030204" pitchFamily="18" charset="0"/>
                              </a:rPr>
                              <m:t>𝑛</m:t>
                            </m:r>
                            <m:r>
                              <a:rPr lang="vi-VN" sz="2000" i="1">
                                <a:latin typeface="Cambria Math" panose="02040503050406030204" pitchFamily="18" charset="0"/>
                              </a:rPr>
                              <m:t>ế</m:t>
                            </m:r>
                            <m:r>
                              <a:rPr lang="vi-VN" sz="2000" i="1">
                                <a:latin typeface="Cambria Math" panose="02040503050406030204" pitchFamily="18" charset="0"/>
                              </a:rPr>
                              <m:t>𝑢</m:t>
                            </m:r>
                            <m:r>
                              <a:rPr lang="vi-VN" sz="2000" i="1">
                                <a:latin typeface="Cambria Math" panose="02040503050406030204" pitchFamily="18" charset="0"/>
                              </a:rPr>
                              <m:t> </m:t>
                            </m:r>
                            <m:sSub>
                              <m:sSubPr>
                                <m:ctrlPr>
                                  <a:rPr lang="en-US" sz="2000" i="1">
                                    <a:latin typeface="Cambria Math" panose="02040503050406030204" pitchFamily="18" charset="0"/>
                                  </a:rPr>
                                </m:ctrlPr>
                              </m:sSubPr>
                              <m:e>
                                <m:r>
                                  <a:rPr lang="vi-VN" sz="2000" i="1">
                                    <a:latin typeface="Cambria Math" panose="02040503050406030204" pitchFamily="18" charset="0"/>
                                  </a:rPr>
                                  <m:t>𝐸</m:t>
                                </m:r>
                              </m:e>
                              <m:sub>
                                <m:r>
                                  <a:rPr lang="vi-VN" sz="2000" i="1">
                                    <a:latin typeface="Cambria Math" panose="02040503050406030204" pitchFamily="18" charset="0"/>
                                  </a:rPr>
                                  <m:t>𝑊</m:t>
                                </m:r>
                              </m:sub>
                            </m:sSub>
                            <m:r>
                              <a:rPr lang="vi-VN" sz="2000" i="1">
                                <a:latin typeface="Cambria Math" panose="02040503050406030204" pitchFamily="18" charset="0"/>
                              </a:rPr>
                              <m:t> &lt; </m:t>
                            </m:r>
                            <m:r>
                              <a:rPr lang="vi-VN" sz="2000" i="1">
                                <a:latin typeface="Cambria Math" panose="02040503050406030204" pitchFamily="18" charset="0"/>
                              </a:rPr>
                              <m:t>𝑚</m:t>
                            </m:r>
                          </m:e>
                          <m:e>
                            <m:r>
                              <a:rPr lang="vi-VN" sz="2000" i="1">
                                <a:latin typeface="Cambria Math" panose="02040503050406030204" pitchFamily="18" charset="0"/>
                              </a:rPr>
                              <m:t>0</m:t>
                            </m:r>
                          </m:e>
                        </m:eqArr>
                      </m:e>
                    </m:d>
                  </m:oMath>
                </a14:m>
                <a:r>
                  <a:rPr lang="en-US" sz="1800" dirty="0"/>
                  <a:t>		- </a:t>
                </a:r>
                <a:r>
                  <a:rPr lang="en-US" sz="1800" dirty="0" err="1"/>
                  <a:t>Trường</a:t>
                </a:r>
                <a:r>
                  <a:rPr lang="en-US" sz="1800" dirty="0"/>
                  <a:t> </a:t>
                </a:r>
                <a:r>
                  <a:rPr lang="en-US" sz="1800" dirty="0" err="1"/>
                  <a:t>hợp</a:t>
                </a:r>
                <a:r>
                  <a:rPr lang="en-US" sz="1800" dirty="0"/>
                  <a:t> </a:t>
                </a:r>
                <a:r>
                  <a:rPr lang="en-US" sz="1800" dirty="0" err="1"/>
                  <a:t>không</a:t>
                </a:r>
                <a:r>
                  <a:rPr lang="en-US" sz="1800" dirty="0"/>
                  <a:t> </a:t>
                </a:r>
                <a:r>
                  <a:rPr lang="en-US" sz="1800" dirty="0" err="1"/>
                  <a:t>tương</a:t>
                </a:r>
                <a:r>
                  <a:rPr lang="en-US" sz="1800" dirty="0"/>
                  <a:t> </a:t>
                </a:r>
                <a:r>
                  <a:rPr lang="en-US" sz="1800" dirty="0" err="1"/>
                  <a:t>tự</a:t>
                </a:r>
                <a:endParaRPr lang="en-US" sz="1800"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F6AB57FD-B32D-3341-B918-1A09AD7CF86F}"/>
                  </a:ext>
                </a:extLst>
              </p:cNvPr>
              <p:cNvSpPr>
                <a:spLocks noGrp="1" noRot="1" noChangeAspect="1" noMove="1" noResize="1" noEditPoints="1" noAdjustHandles="1" noChangeArrowheads="1" noChangeShapeType="1" noTextEdit="1"/>
              </p:cNvSpPr>
              <p:nvPr>
                <p:ph idx="1"/>
              </p:nvPr>
            </p:nvSpPr>
            <p:spPr>
              <a:blipFill>
                <a:blip r:embed="rId2"/>
                <a:stretch>
                  <a:fillRect l="-617" t="-12605" b="-4341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58FC3B1-0252-884B-A627-5333CB0A54D5}"/>
              </a:ext>
            </a:extLst>
          </p:cNvPr>
          <p:cNvSpPr>
            <a:spLocks noGrp="1"/>
          </p:cNvSpPr>
          <p:nvPr>
            <p:ph type="sldNum" sz="quarter" idx="12"/>
          </p:nvPr>
        </p:nvSpPr>
        <p:spPr/>
        <p:txBody>
          <a:bodyPr/>
          <a:lstStyle/>
          <a:p>
            <a:fld id="{20B7F220-0825-4B9B-9156-FF79F33775FE}" type="slidenum">
              <a:rPr lang="vi-VN" smtClean="0"/>
              <a:t>32</a:t>
            </a:fld>
            <a:endParaRPr lang="vi-VN"/>
          </a:p>
        </p:txBody>
      </p:sp>
    </p:spTree>
    <p:extLst>
      <p:ext uri="{BB962C8B-B14F-4D97-AF65-F5344CB8AC3E}">
        <p14:creationId xmlns:p14="http://schemas.microsoft.com/office/powerpoint/2010/main" val="35953856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24364-5344-104A-A665-B144315794C6}"/>
              </a:ext>
            </a:extLst>
          </p:cNvPr>
          <p:cNvSpPr>
            <a:spLocks noGrp="1"/>
          </p:cNvSpPr>
          <p:nvPr>
            <p:ph type="title"/>
          </p:nvPr>
        </p:nvSpPr>
        <p:spPr/>
        <p:txBody>
          <a:bodyPr/>
          <a:lstStyle/>
          <a:p>
            <a:r>
              <a:rPr lang="en-US" dirty="0"/>
              <a:t>CONTRASTIVE LOSS FUNCTION</a:t>
            </a:r>
          </a:p>
        </p:txBody>
      </p:sp>
      <p:sp>
        <p:nvSpPr>
          <p:cNvPr id="4" name="Slide Number Placeholder 3">
            <a:extLst>
              <a:ext uri="{FF2B5EF4-FFF2-40B4-BE49-F238E27FC236}">
                <a16:creationId xmlns:a16="http://schemas.microsoft.com/office/drawing/2014/main" id="{92AEC596-20C5-164E-B595-2869BDA1EF9E}"/>
              </a:ext>
            </a:extLst>
          </p:cNvPr>
          <p:cNvSpPr>
            <a:spLocks noGrp="1"/>
          </p:cNvSpPr>
          <p:nvPr>
            <p:ph type="sldNum" sz="quarter" idx="12"/>
          </p:nvPr>
        </p:nvSpPr>
        <p:spPr/>
        <p:txBody>
          <a:bodyPr/>
          <a:lstStyle/>
          <a:p>
            <a:fld id="{20B7F220-0825-4B9B-9156-FF79F33775FE}" type="slidenum">
              <a:rPr lang="vi-VN" smtClean="0"/>
              <a:t>33</a:t>
            </a:fld>
            <a:endParaRPr lang="vi-VN"/>
          </a:p>
        </p:txBody>
      </p:sp>
      <p:pic>
        <p:nvPicPr>
          <p:cNvPr id="5" name="Content Placeholder 4" descr="A close up of a map&#10;&#10;Description automatically generated">
            <a:extLst>
              <a:ext uri="{FF2B5EF4-FFF2-40B4-BE49-F238E27FC236}">
                <a16:creationId xmlns:a16="http://schemas.microsoft.com/office/drawing/2014/main" id="{8C9AF4CF-D41F-734B-AF0A-2D123779DAF0}"/>
              </a:ext>
            </a:extLst>
          </p:cNvPr>
          <p:cNvPicPr>
            <a:picLocks noGrp="1"/>
          </p:cNvPicPr>
          <p:nvPr>
            <p:ph idx="1"/>
          </p:nvPr>
        </p:nvPicPr>
        <p:blipFill>
          <a:blip r:embed="rId2"/>
          <a:stretch>
            <a:fillRect/>
          </a:stretch>
        </p:blipFill>
        <p:spPr>
          <a:xfrm>
            <a:off x="1297713" y="1597751"/>
            <a:ext cx="7248879" cy="4941169"/>
          </a:xfrm>
          <a:prstGeom prst="rect">
            <a:avLst/>
          </a:prstGeom>
        </p:spPr>
      </p:pic>
    </p:spTree>
    <p:extLst>
      <p:ext uri="{BB962C8B-B14F-4D97-AF65-F5344CB8AC3E}">
        <p14:creationId xmlns:p14="http://schemas.microsoft.com/office/powerpoint/2010/main" val="41787417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0D32E-DD6A-354A-AE6C-6BBD006F92E1}"/>
              </a:ext>
            </a:extLst>
          </p:cNvPr>
          <p:cNvSpPr>
            <a:spLocks noGrp="1"/>
          </p:cNvSpPr>
          <p:nvPr>
            <p:ph type="title"/>
          </p:nvPr>
        </p:nvSpPr>
        <p:spPr/>
        <p:txBody>
          <a:bodyPr/>
          <a:lstStyle/>
          <a:p>
            <a:r>
              <a:rPr lang="en-US" dirty="0"/>
              <a:t>ADAM OPTIMAL FUNCTION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E43BA6-D275-CC49-AA32-77A5437D0A83}"/>
                  </a:ext>
                </a:extLst>
              </p:cNvPr>
              <p:cNvSpPr>
                <a:spLocks noGrp="1"/>
              </p:cNvSpPr>
              <p:nvPr>
                <p:ph idx="1"/>
              </p:nvPr>
            </p:nvSpPr>
            <p:spPr/>
            <p:txBody>
              <a:bodyPr/>
              <a:lstStyle/>
              <a:p>
                <a:pPr algn="just"/>
                <a:r>
                  <a:rPr lang="vi-VN" dirty="0"/>
                  <a:t>Adam là một phương pháp thích ứng learning rate, nó tính toán learning rate cho các tham số khác nhau.</a:t>
                </a:r>
              </a:p>
              <a:p>
                <a:endParaRPr lang="en-US" dirty="0"/>
              </a:p>
              <a:p>
                <a:pPr algn="just"/>
                <a:r>
                  <a:rPr lang="en-US" dirty="0" err="1"/>
                  <a:t>Nó</a:t>
                </a:r>
                <a:r>
                  <a:rPr lang="en-US" dirty="0"/>
                  <a:t> </a:t>
                </a:r>
                <a:r>
                  <a:rPr lang="en-US" dirty="0" err="1"/>
                  <a:t>sử</a:t>
                </a:r>
                <a:r>
                  <a:rPr lang="en-US" dirty="0"/>
                  <a:t> </a:t>
                </a:r>
                <a:r>
                  <a:rPr lang="en-US" dirty="0" err="1"/>
                  <a:t>dụng</a:t>
                </a:r>
                <a:r>
                  <a:rPr lang="en-US" dirty="0"/>
                  <a:t> moment </a:t>
                </a:r>
                <a:r>
                  <a:rPr lang="en-US" dirty="0" err="1"/>
                  <a:t>thứ</a:t>
                </a:r>
                <a:r>
                  <a:rPr lang="en-US" dirty="0"/>
                  <a:t> </a:t>
                </a:r>
                <a:r>
                  <a:rPr lang="en-US" dirty="0" err="1"/>
                  <a:t>nhất</a:t>
                </a:r>
                <a:r>
                  <a:rPr lang="en-US" dirty="0"/>
                  <a:t> </a:t>
                </a:r>
                <a:r>
                  <a:rPr lang="en-US" dirty="0" err="1"/>
                  <a:t>và</a:t>
                </a:r>
                <a:r>
                  <a:rPr lang="en-US" dirty="0"/>
                  <a:t> </a:t>
                </a:r>
                <a:r>
                  <a:rPr lang="en-US" dirty="0" err="1"/>
                  <a:t>thứ</a:t>
                </a:r>
                <a:r>
                  <a:rPr lang="en-US" dirty="0"/>
                  <a:t> </a:t>
                </a:r>
                <a:r>
                  <a:rPr lang="en-US" dirty="0" err="1"/>
                  <a:t>hai</a:t>
                </a:r>
                <a:r>
                  <a:rPr lang="en-US" dirty="0"/>
                  <a:t> </a:t>
                </a:r>
                <a:r>
                  <a:rPr lang="en-US" dirty="0" err="1"/>
                  <a:t>của</a:t>
                </a:r>
                <a:r>
                  <a:rPr lang="en-US" dirty="0"/>
                  <a:t> gradient </a:t>
                </a:r>
                <a:r>
                  <a:rPr lang="en-US" dirty="0" err="1"/>
                  <a:t>để</a:t>
                </a:r>
                <a:r>
                  <a:rPr lang="en-US" dirty="0"/>
                  <a:t> </a:t>
                </a:r>
                <a:r>
                  <a:rPr lang="en-US" dirty="0" err="1"/>
                  <a:t>thích</a:t>
                </a:r>
                <a:r>
                  <a:rPr lang="en-US" dirty="0"/>
                  <a:t> </a:t>
                </a:r>
                <a:r>
                  <a:rPr lang="en-US" dirty="0" err="1"/>
                  <a:t>ứng</a:t>
                </a:r>
                <a:r>
                  <a:rPr lang="en-US" dirty="0"/>
                  <a:t> learning rate </a:t>
                </a:r>
                <a:r>
                  <a:rPr lang="en-US" dirty="0" err="1"/>
                  <a:t>cho</a:t>
                </a:r>
                <a:r>
                  <a:rPr lang="en-US" dirty="0"/>
                  <a:t> </a:t>
                </a:r>
                <a:r>
                  <a:rPr lang="en-US" dirty="0" err="1"/>
                  <a:t>từng</a:t>
                </a:r>
                <a:r>
                  <a:rPr lang="en-US" dirty="0"/>
                  <a:t> </a:t>
                </a:r>
                <a:r>
                  <a:rPr lang="en-US" dirty="0" err="1"/>
                  <a:t>tham</a:t>
                </a:r>
                <a:r>
                  <a:rPr lang="en-US" dirty="0"/>
                  <a:t> </a:t>
                </a:r>
                <a:r>
                  <a:rPr lang="en-US" dirty="0" err="1"/>
                  <a:t>số</a:t>
                </a:r>
                <a:r>
                  <a:rPr lang="en-US" dirty="0"/>
                  <a:t> </a:t>
                </a:r>
                <a:r>
                  <a:rPr lang="en-US" dirty="0" err="1"/>
                  <a:t>của</a:t>
                </a:r>
                <a:r>
                  <a:rPr lang="en-US" dirty="0"/>
                  <a:t> </a:t>
                </a:r>
                <a:r>
                  <a:rPr lang="en-US" dirty="0" err="1"/>
                  <a:t>mạng</a:t>
                </a:r>
                <a:r>
                  <a:rPr lang="en-US" dirty="0"/>
                  <a:t> neural.</a:t>
                </a:r>
              </a:p>
              <a:p>
                <a:endParaRPr lang="en-US" dirty="0"/>
              </a:p>
              <a:p>
                <a:pPr algn="just"/>
                <a:r>
                  <a:rPr lang="en-US" dirty="0"/>
                  <a:t>Moment </a:t>
                </a:r>
                <a:r>
                  <a:rPr lang="en-US" dirty="0" err="1"/>
                  <a:t>thứ</a:t>
                </a:r>
                <a:r>
                  <a:rPr lang="en-US" dirty="0"/>
                  <a:t> n </a:t>
                </a:r>
                <a:r>
                  <a:rPr lang="en-US" dirty="0" err="1"/>
                  <a:t>của</a:t>
                </a:r>
                <a:r>
                  <a:rPr lang="en-US" dirty="0"/>
                  <a:t> </a:t>
                </a:r>
                <a:r>
                  <a:rPr lang="en-US" dirty="0" err="1"/>
                  <a:t>một</a:t>
                </a:r>
                <a:r>
                  <a:rPr lang="en-US" dirty="0"/>
                  <a:t> </a:t>
                </a:r>
                <a:r>
                  <a:rPr lang="en-US" dirty="0" err="1"/>
                  <a:t>biến</a:t>
                </a:r>
                <a:r>
                  <a:rPr lang="en-US" dirty="0"/>
                  <a:t> </a:t>
                </a:r>
                <a:r>
                  <a:rPr lang="en-US" dirty="0" err="1"/>
                  <a:t>ngẫu</a:t>
                </a:r>
                <a:r>
                  <a:rPr lang="en-US" dirty="0"/>
                  <a:t> </a:t>
                </a:r>
                <a:r>
                  <a:rPr lang="en-US" dirty="0" err="1"/>
                  <a:t>nhiên</a:t>
                </a:r>
                <a:r>
                  <a:rPr lang="en-US" dirty="0"/>
                  <a:t> </a:t>
                </a:r>
                <a:r>
                  <a:rPr lang="vi-VN" dirty="0"/>
                  <a:t>được định nghĩa là giá trị mong đợi của biến đó với lũy thừa của 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i="1">
                              <a:latin typeface="Cambria Math" panose="02040503050406030204" pitchFamily="18" charset="0"/>
                            </a:rPr>
                            <m:t>m</m:t>
                          </m:r>
                        </m:e>
                        <m:sub>
                          <m:r>
                            <m:rPr>
                              <m:sty m:val="p"/>
                            </m:rPr>
                            <a:rPr lang="en-US" i="1">
                              <a:latin typeface="Cambria Math" panose="02040503050406030204" pitchFamily="18" charset="0"/>
                            </a:rPr>
                            <m:t>n</m:t>
                          </m:r>
                        </m:sub>
                      </m:sSub>
                      <m:r>
                        <a:rPr lang="vi-VN" b="0" i="1" smtClean="0">
                          <a:latin typeface="Cambria Math" panose="02040503050406030204" pitchFamily="18" charset="0"/>
                        </a:rPr>
                        <m:t>= </m:t>
                      </m:r>
                      <m:r>
                        <m:rPr>
                          <m:sty m:val="p"/>
                        </m:rPr>
                        <a:rPr lang="vi-VN" i="1">
                          <a:latin typeface="Cambria Math" panose="02040503050406030204" pitchFamily="18" charset="0"/>
                        </a:rPr>
                        <m:t>E</m:t>
                      </m:r>
                      <m:r>
                        <a:rPr lang="vi-VN" i="1">
                          <a:latin typeface="Cambria Math" panose="02040503050406030204" pitchFamily="18" charset="0"/>
                        </a:rPr>
                        <m:t>[</m:t>
                      </m:r>
                      <m:sSup>
                        <m:sSupPr>
                          <m:ctrlPr>
                            <a:rPr lang="vi-VN" i="1" smtClean="0">
                              <a:latin typeface="Cambria Math" panose="02040503050406030204" pitchFamily="18" charset="0"/>
                            </a:rPr>
                          </m:ctrlPr>
                        </m:sSupPr>
                        <m:e>
                          <m:r>
                            <m:rPr>
                              <m:sty m:val="p"/>
                            </m:rPr>
                            <a:rPr lang="vi-VN" i="1">
                              <a:latin typeface="Cambria Math" panose="02040503050406030204" pitchFamily="18" charset="0"/>
                            </a:rPr>
                            <m:t>X</m:t>
                          </m:r>
                        </m:e>
                        <m:sup>
                          <m:r>
                            <m:rPr>
                              <m:sty m:val="p"/>
                            </m:rPr>
                            <a:rPr lang="vi-VN" i="1">
                              <a:latin typeface="Cambria Math" panose="02040503050406030204" pitchFamily="18" charset="0"/>
                            </a:rPr>
                            <m:t>n</m:t>
                          </m:r>
                        </m:sup>
                      </m:sSup>
                      <m:r>
                        <a:rPr lang="vi-VN" i="1" smtClean="0">
                          <a:latin typeface="Cambria Math" panose="02040503050406030204" pitchFamily="18" charset="0"/>
                        </a:rPr>
                        <m:t>]</m:t>
                      </m:r>
                    </m:oMath>
                  </m:oMathPara>
                </a14:m>
                <a:endParaRPr lang="en-US" dirty="0"/>
              </a:p>
            </p:txBody>
          </p:sp>
        </mc:Choice>
        <mc:Fallback xmlns="">
          <p:sp>
            <p:nvSpPr>
              <p:cNvPr id="3" name="Content Placeholder 2">
                <a:extLst>
                  <a:ext uri="{FF2B5EF4-FFF2-40B4-BE49-F238E27FC236}">
                    <a16:creationId xmlns:a16="http://schemas.microsoft.com/office/drawing/2014/main" id="{E9E43BA6-D275-CC49-AA32-77A5437D0A83}"/>
                  </a:ext>
                </a:extLst>
              </p:cNvPr>
              <p:cNvSpPr>
                <a:spLocks noGrp="1" noRot="1" noChangeAspect="1" noMove="1" noResize="1" noEditPoints="1" noAdjustHandles="1" noChangeArrowheads="1" noChangeShapeType="1" noTextEdit="1"/>
              </p:cNvSpPr>
              <p:nvPr>
                <p:ph idx="1"/>
              </p:nvPr>
            </p:nvSpPr>
            <p:spPr>
              <a:blipFill>
                <a:blip r:embed="rId2"/>
                <a:stretch>
                  <a:fillRect l="-772" t="-840" r="-77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9DDC15E-55FB-C243-BF16-E5B0B4D7D589}"/>
              </a:ext>
            </a:extLst>
          </p:cNvPr>
          <p:cNvSpPr>
            <a:spLocks noGrp="1"/>
          </p:cNvSpPr>
          <p:nvPr>
            <p:ph type="sldNum" sz="quarter" idx="12"/>
          </p:nvPr>
        </p:nvSpPr>
        <p:spPr/>
        <p:txBody>
          <a:bodyPr/>
          <a:lstStyle/>
          <a:p>
            <a:fld id="{20B7F220-0825-4B9B-9156-FF79F33775FE}" type="slidenum">
              <a:rPr lang="vi-VN" smtClean="0"/>
              <a:t>34</a:t>
            </a:fld>
            <a:endParaRPr lang="vi-VN"/>
          </a:p>
        </p:txBody>
      </p:sp>
    </p:spTree>
    <p:extLst>
      <p:ext uri="{BB962C8B-B14F-4D97-AF65-F5344CB8AC3E}">
        <p14:creationId xmlns:p14="http://schemas.microsoft.com/office/powerpoint/2010/main" val="28641301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B4C18-D6F2-9848-BDDC-65896EE4BC99}"/>
              </a:ext>
            </a:extLst>
          </p:cNvPr>
          <p:cNvSpPr>
            <a:spLocks noGrp="1"/>
          </p:cNvSpPr>
          <p:nvPr>
            <p:ph type="title"/>
          </p:nvPr>
        </p:nvSpPr>
        <p:spPr/>
        <p:txBody>
          <a:bodyPr/>
          <a:lstStyle/>
          <a:p>
            <a:r>
              <a:rPr lang="en-US" dirty="0"/>
              <a:t>ADAM OPTIMAL FUNCTION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8EE00B0-BDFE-374B-9A11-3A3B05CD750D}"/>
                  </a:ext>
                </a:extLst>
              </p:cNvPr>
              <p:cNvSpPr>
                <a:spLocks noGrp="1"/>
              </p:cNvSpPr>
              <p:nvPr>
                <p:ph idx="1"/>
              </p:nvPr>
            </p:nvSpPr>
            <p:spPr/>
            <p:txBody>
              <a:bodyPr/>
              <a:lstStyle/>
              <a:p>
                <a:pPr algn="just"/>
                <a:r>
                  <a:rPr lang="en-US" dirty="0"/>
                  <a:t>Để </a:t>
                </a:r>
                <a:r>
                  <a:rPr lang="en-US" dirty="0" err="1"/>
                  <a:t>ước</a:t>
                </a:r>
                <a:r>
                  <a:rPr lang="en-US" dirty="0"/>
                  <a:t> </a:t>
                </a:r>
                <a:r>
                  <a:rPr lang="en-US" dirty="0" err="1"/>
                  <a:t>tính</a:t>
                </a:r>
                <a:r>
                  <a:rPr lang="en-US" dirty="0"/>
                  <a:t> </a:t>
                </a:r>
                <a:r>
                  <a:rPr lang="en-US" dirty="0" err="1"/>
                  <a:t>các</a:t>
                </a:r>
                <a:r>
                  <a:rPr lang="en-US" dirty="0"/>
                  <a:t> moment, </a:t>
                </a:r>
                <a:r>
                  <a:rPr lang="vi-VN" dirty="0"/>
                  <a:t>Adam sử dụng các đường trung bình di chuyển theo cấp số nhân, được tính trên gradient được đánh giá trên mini-batch hiện tại:</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i="1">
                              <a:latin typeface="Cambria Math" panose="02040503050406030204" pitchFamily="18" charset="0"/>
                            </a:rPr>
                            <m:t>m</m:t>
                          </m:r>
                        </m:e>
                        <m:sub>
                          <m:r>
                            <m:rPr>
                              <m:sty m:val="p"/>
                            </m:rPr>
                            <a:rPr lang="en-US" i="1">
                              <a:latin typeface="Cambria Math" panose="02040503050406030204" pitchFamily="18" charset="0"/>
                            </a:rPr>
                            <m:t>t</m:t>
                          </m:r>
                        </m:sub>
                      </m:sSub>
                      <m:r>
                        <a:rPr lang="vi-VN" i="1">
                          <a:latin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vi-VN" b="0" i="1" smtClean="0">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rPr>
                          </m:ctrlPr>
                        </m:sSubPr>
                        <m:e>
                          <m:r>
                            <m:rPr>
                              <m:sty m:val="p"/>
                            </m:rPr>
                            <a:rPr lang="en-US" i="1">
                              <a:latin typeface="Cambria Math" panose="02040503050406030204" pitchFamily="18" charset="0"/>
                            </a:rPr>
                            <m:t>m</m:t>
                          </m:r>
                        </m:e>
                        <m:sub>
                          <m:r>
                            <m:rPr>
                              <m:sty m:val="p"/>
                            </m:rPr>
                            <a:rPr lang="en-US" i="1">
                              <a:latin typeface="Cambria Math" panose="02040503050406030204" pitchFamily="18" charset="0"/>
                            </a:rPr>
                            <m:t>t</m:t>
                          </m:r>
                          <m:r>
                            <a:rPr lang="vi-VN" b="0" i="1" smtClean="0">
                              <a:latin typeface="Cambria Math" panose="02040503050406030204" pitchFamily="18" charset="0"/>
                            </a:rPr>
                            <m:t> −1</m:t>
                          </m:r>
                        </m:sub>
                      </m:sSub>
                      <m:r>
                        <a:rPr lang="vi-VN" b="0" i="1" smtClean="0">
                          <a:latin typeface="Cambria Math" panose="02040503050406030204" pitchFamily="18" charset="0"/>
                        </a:rPr>
                        <m:t>+(1 −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vi-VN" b="0" i="1" smtClean="0">
                              <a:latin typeface="Cambria Math" panose="02040503050406030204" pitchFamily="18" charset="0"/>
                            </a:rPr>
                            <m:t>1</m:t>
                          </m:r>
                        </m:sub>
                      </m:sSub>
                      <m:r>
                        <a:rPr lang="vi-VN"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i="1" smtClean="0">
                              <a:latin typeface="Cambria Math" panose="02040503050406030204" pitchFamily="18" charset="0"/>
                            </a:rPr>
                            <m:t>g</m:t>
                          </m:r>
                        </m:e>
                        <m:sub>
                          <m:r>
                            <m:rPr>
                              <m:sty m:val="p"/>
                            </m:rPr>
                            <a:rPr lang="en-US" i="1">
                              <a:latin typeface="Cambria Math" panose="02040503050406030204" pitchFamily="18" charset="0"/>
                            </a:rPr>
                            <m:t>t</m:t>
                          </m:r>
                        </m:sub>
                      </m:sSub>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i="1" smtClean="0">
                              <a:latin typeface="Cambria Math" panose="02040503050406030204" pitchFamily="18" charset="0"/>
                            </a:rPr>
                            <m:t>v</m:t>
                          </m:r>
                        </m:e>
                        <m:sub>
                          <m:r>
                            <m:rPr>
                              <m:sty m:val="p"/>
                            </m:rPr>
                            <a:rPr lang="en-US" i="1">
                              <a:latin typeface="Cambria Math" panose="02040503050406030204" pitchFamily="18" charset="0"/>
                            </a:rPr>
                            <m:t>t</m:t>
                          </m:r>
                        </m:sub>
                      </m:sSub>
                      <m:r>
                        <a:rPr lang="vi-VN" i="1">
                          <a:latin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vi-VN" b="0" i="1" smtClean="0">
                              <a:latin typeface="Cambria Math" panose="02040503050406030204" pitchFamily="18" charset="0"/>
                              <a:ea typeface="Cambria Math" panose="02040503050406030204" pitchFamily="18" charset="0"/>
                            </a:rPr>
                            <m:t>2</m:t>
                          </m:r>
                        </m:sub>
                      </m:sSub>
                      <m:sSub>
                        <m:sSubPr>
                          <m:ctrlPr>
                            <a:rPr lang="en-US" i="1">
                              <a:latin typeface="Cambria Math" panose="02040503050406030204" pitchFamily="18" charset="0"/>
                            </a:rPr>
                          </m:ctrlPr>
                        </m:sSubPr>
                        <m:e>
                          <m:r>
                            <m:rPr>
                              <m:sty m:val="p"/>
                            </m:rPr>
                            <a:rPr lang="en-US" i="1">
                              <a:latin typeface="Cambria Math" panose="02040503050406030204" pitchFamily="18" charset="0"/>
                            </a:rPr>
                            <m:t>v</m:t>
                          </m:r>
                        </m:e>
                        <m:sub>
                          <m:r>
                            <m:rPr>
                              <m:sty m:val="p"/>
                            </m:rPr>
                            <a:rPr lang="en-US" i="1" smtClean="0">
                              <a:latin typeface="Cambria Math" panose="02040503050406030204" pitchFamily="18" charset="0"/>
                            </a:rPr>
                            <m:t>t</m:t>
                          </m:r>
                          <m:r>
                            <a:rPr lang="vi-VN" i="1">
                              <a:latin typeface="Cambria Math" panose="02040503050406030204" pitchFamily="18" charset="0"/>
                            </a:rPr>
                            <m:t> −1</m:t>
                          </m:r>
                        </m:sub>
                      </m:sSub>
                      <m:r>
                        <a:rPr lang="vi-VN" i="1">
                          <a:latin typeface="Cambria Math" panose="02040503050406030204" pitchFamily="18" charset="0"/>
                        </a:rPr>
                        <m:t>+(1 −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vi-VN" b="0" i="1" smtClean="0">
                              <a:latin typeface="Cambria Math" panose="02040503050406030204" pitchFamily="18" charset="0"/>
                              <a:ea typeface="Cambria Math" panose="02040503050406030204" pitchFamily="18" charset="0"/>
                            </a:rPr>
                            <m:t>2</m:t>
                          </m:r>
                        </m:sub>
                      </m:sSub>
                      <m:r>
                        <a:rPr lang="vi-VN" i="1">
                          <a:latin typeface="Cambria Math" panose="02040503050406030204" pitchFamily="18" charset="0"/>
                        </a:rPr>
                        <m:t>)</m:t>
                      </m:r>
                      <m:r>
                        <a:rPr lang="en-US" i="1" smtClean="0">
                          <a:latin typeface="Cambria Math" panose="02040503050406030204" pitchFamily="18" charset="0"/>
                        </a:rPr>
                        <m:t> </m:t>
                      </m:r>
                      <m:sSubSup>
                        <m:sSubSupPr>
                          <m:ctrlPr>
                            <a:rPr lang="en-US" i="1" smtClean="0">
                              <a:latin typeface="Cambria Math" panose="02040503050406030204" pitchFamily="18" charset="0"/>
                            </a:rPr>
                          </m:ctrlPr>
                        </m:sSubSupPr>
                        <m:e>
                          <m:r>
                            <m:rPr>
                              <m:sty m:val="p"/>
                            </m:rPr>
                            <a:rPr lang="en-US" i="1">
                              <a:latin typeface="Cambria Math" panose="02040503050406030204" pitchFamily="18" charset="0"/>
                            </a:rPr>
                            <m:t>g</m:t>
                          </m:r>
                        </m:e>
                        <m:sub>
                          <m:r>
                            <m:rPr>
                              <m:sty m:val="p"/>
                            </m:rPr>
                            <a:rPr lang="en-US" i="1">
                              <a:latin typeface="Cambria Math" panose="02040503050406030204" pitchFamily="18" charset="0"/>
                            </a:rPr>
                            <m:t>t</m:t>
                          </m:r>
                        </m:sub>
                        <m:sup>
                          <m:r>
                            <a:rPr lang="vi-VN" b="0" i="1" smtClean="0">
                              <a:latin typeface="Cambria Math" panose="02040503050406030204" pitchFamily="18" charset="0"/>
                            </a:rPr>
                            <m:t>2</m:t>
                          </m:r>
                        </m:sup>
                      </m:sSubSup>
                    </m:oMath>
                  </m:oMathPara>
                </a14:m>
                <a:endParaRPr lang="en-US" dirty="0"/>
              </a:p>
              <a:p>
                <a:pPr marL="0" indent="0">
                  <a:buNone/>
                </a:pPr>
                <a:endParaRPr lang="en-US" dirty="0"/>
              </a:p>
              <a:p>
                <a:r>
                  <a:rPr lang="en-US" dirty="0" err="1"/>
                  <a:t>Với</a:t>
                </a:r>
                <a:r>
                  <a:rPr lang="en-US" dirty="0"/>
                  <a:t> </a:t>
                </a:r>
              </a:p>
              <a:p>
                <a:pPr lvl="1"/>
                <a:r>
                  <a:rPr lang="en-US" dirty="0"/>
                  <a:t>m </a:t>
                </a:r>
                <a:r>
                  <a:rPr lang="en-US" dirty="0" err="1"/>
                  <a:t>và</a:t>
                </a:r>
                <a:r>
                  <a:rPr lang="en-US" dirty="0"/>
                  <a:t> v </a:t>
                </a:r>
                <a:r>
                  <a:rPr lang="en-US" dirty="0" err="1"/>
                  <a:t>là</a:t>
                </a:r>
                <a:r>
                  <a:rPr lang="en-US" dirty="0"/>
                  <a:t> </a:t>
                </a:r>
                <a:r>
                  <a:rPr lang="en-US" dirty="0" err="1"/>
                  <a:t>đường</a:t>
                </a:r>
                <a:r>
                  <a:rPr lang="en-US" dirty="0"/>
                  <a:t> </a:t>
                </a:r>
                <a:r>
                  <a:rPr lang="en-US" dirty="0" err="1"/>
                  <a:t>trung</a:t>
                </a:r>
                <a:r>
                  <a:rPr lang="en-US" dirty="0"/>
                  <a:t> </a:t>
                </a:r>
                <a:r>
                  <a:rPr lang="en-US" dirty="0" err="1"/>
                  <a:t>bình</a:t>
                </a:r>
                <a:r>
                  <a:rPr lang="en-US" dirty="0"/>
                  <a:t> </a:t>
                </a:r>
                <a:r>
                  <a:rPr lang="en-US" dirty="0" err="1"/>
                  <a:t>động</a:t>
                </a:r>
                <a:endParaRPr lang="en-US" dirty="0"/>
              </a:p>
              <a:p>
                <a:pPr lvl="1"/>
                <a:r>
                  <a:rPr lang="en-US" dirty="0"/>
                  <a:t>g </a:t>
                </a:r>
                <a:r>
                  <a:rPr lang="en-US" dirty="0" err="1"/>
                  <a:t>là</a:t>
                </a:r>
                <a:r>
                  <a:rPr lang="en-US" dirty="0"/>
                  <a:t> gradient </a:t>
                </a:r>
                <a:r>
                  <a:rPr lang="en-US" dirty="0" err="1"/>
                  <a:t>của</a:t>
                </a:r>
                <a:r>
                  <a:rPr lang="en-US" dirty="0"/>
                  <a:t> mini-batch </a:t>
                </a:r>
                <a:r>
                  <a:rPr lang="en-US" dirty="0" err="1"/>
                  <a:t>hiện</a:t>
                </a:r>
                <a:r>
                  <a:rPr lang="en-US" dirty="0"/>
                  <a:t> </a:t>
                </a:r>
                <a:r>
                  <a:rPr lang="en-US" dirty="0" err="1"/>
                  <a:t>tại</a:t>
                </a:r>
                <a:endParaRPr lang="en-US" dirty="0"/>
              </a:p>
              <a:p>
                <a:pPr lvl="1"/>
                <a14:m>
                  <m:oMath xmlns:m="http://schemas.openxmlformats.org/officeDocument/2006/math">
                    <m:r>
                      <a:rPr lang="en-US" i="1">
                        <a:latin typeface="Cambria Math" panose="02040503050406030204" pitchFamily="18" charset="0"/>
                        <a:ea typeface="Cambria Math" panose="02040503050406030204" pitchFamily="18" charset="0"/>
                      </a:rPr>
                      <m:t>𝛽</m:t>
                    </m:r>
                  </m:oMath>
                </a14:m>
                <a:r>
                  <a:rPr lang="en-US" dirty="0"/>
                  <a:t> </a:t>
                </a:r>
                <a:r>
                  <a:rPr lang="en-US" dirty="0" err="1"/>
                  <a:t>là</a:t>
                </a:r>
                <a:r>
                  <a:rPr lang="en-US" dirty="0"/>
                  <a:t> </a:t>
                </a:r>
                <a:r>
                  <a:rPr lang="en-US" dirty="0" err="1"/>
                  <a:t>siêu</a:t>
                </a:r>
                <a:r>
                  <a:rPr lang="en-US" dirty="0"/>
                  <a:t> </a:t>
                </a:r>
                <a:r>
                  <a:rPr lang="en-US" dirty="0" err="1"/>
                  <a:t>tham</a:t>
                </a:r>
                <a:r>
                  <a:rPr lang="en-US" dirty="0"/>
                  <a:t> </a:t>
                </a:r>
                <a:r>
                  <a:rPr lang="en-US" dirty="0" err="1"/>
                  <a:t>số</a:t>
                </a:r>
                <a:r>
                  <a:rPr lang="en-US" dirty="0"/>
                  <a:t> </a:t>
                </a:r>
                <a:r>
                  <a:rPr lang="en-US" dirty="0" err="1"/>
                  <a:t>của</a:t>
                </a:r>
                <a:r>
                  <a:rPr lang="en-US" dirty="0"/>
                  <a:t> </a:t>
                </a:r>
                <a:r>
                  <a:rPr lang="en-US" dirty="0" err="1"/>
                  <a:t>giải</a:t>
                </a:r>
                <a:r>
                  <a:rPr lang="en-US" dirty="0"/>
                  <a:t> </a:t>
                </a:r>
                <a:r>
                  <a:rPr lang="en-US" dirty="0" err="1"/>
                  <a:t>thuật</a:t>
                </a:r>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8EE00B0-BDFE-374B-9A11-3A3B05CD750D}"/>
                  </a:ext>
                </a:extLst>
              </p:cNvPr>
              <p:cNvSpPr>
                <a:spLocks noGrp="1" noRot="1" noChangeAspect="1" noMove="1" noResize="1" noEditPoints="1" noAdjustHandles="1" noChangeArrowheads="1" noChangeShapeType="1" noTextEdit="1"/>
              </p:cNvSpPr>
              <p:nvPr>
                <p:ph idx="1"/>
              </p:nvPr>
            </p:nvSpPr>
            <p:spPr>
              <a:blipFill>
                <a:blip r:embed="rId2"/>
                <a:stretch>
                  <a:fillRect l="-772" t="-840" r="-154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B143C07-8178-234A-A97B-74D4E8ECEB0F}"/>
              </a:ext>
            </a:extLst>
          </p:cNvPr>
          <p:cNvSpPr>
            <a:spLocks noGrp="1"/>
          </p:cNvSpPr>
          <p:nvPr>
            <p:ph type="sldNum" sz="quarter" idx="12"/>
          </p:nvPr>
        </p:nvSpPr>
        <p:spPr/>
        <p:txBody>
          <a:bodyPr/>
          <a:lstStyle/>
          <a:p>
            <a:fld id="{20B7F220-0825-4B9B-9156-FF79F33775FE}" type="slidenum">
              <a:rPr lang="vi-VN" smtClean="0"/>
              <a:t>35</a:t>
            </a:fld>
            <a:endParaRPr lang="vi-VN"/>
          </a:p>
        </p:txBody>
      </p:sp>
    </p:spTree>
    <p:extLst>
      <p:ext uri="{BB962C8B-B14F-4D97-AF65-F5344CB8AC3E}">
        <p14:creationId xmlns:p14="http://schemas.microsoft.com/office/powerpoint/2010/main" val="12353372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2844A-82FF-AB44-85D9-BFE0D60995FF}"/>
              </a:ext>
            </a:extLst>
          </p:cNvPr>
          <p:cNvSpPr>
            <a:spLocks noGrp="1"/>
          </p:cNvSpPr>
          <p:nvPr>
            <p:ph type="title"/>
          </p:nvPr>
        </p:nvSpPr>
        <p:spPr>
          <a:xfrm>
            <a:off x="1066800" y="189707"/>
            <a:ext cx="8229600" cy="1143000"/>
          </a:xfrm>
        </p:spPr>
        <p:txBody>
          <a:bodyPr/>
          <a:lstStyle/>
          <a:p>
            <a:r>
              <a:rPr lang="en-US" dirty="0"/>
              <a:t>MÔ HÌNH HUẤN LUYỆN </a:t>
            </a:r>
          </a:p>
        </p:txBody>
      </p:sp>
      <p:sp>
        <p:nvSpPr>
          <p:cNvPr id="4" name="Slide Number Placeholder 3">
            <a:extLst>
              <a:ext uri="{FF2B5EF4-FFF2-40B4-BE49-F238E27FC236}">
                <a16:creationId xmlns:a16="http://schemas.microsoft.com/office/drawing/2014/main" id="{54536BC3-FFAE-0344-9257-9DB1C2D607D7}"/>
              </a:ext>
            </a:extLst>
          </p:cNvPr>
          <p:cNvSpPr>
            <a:spLocks noGrp="1"/>
          </p:cNvSpPr>
          <p:nvPr>
            <p:ph type="sldNum" sz="quarter" idx="12"/>
          </p:nvPr>
        </p:nvSpPr>
        <p:spPr/>
        <p:txBody>
          <a:bodyPr/>
          <a:lstStyle/>
          <a:p>
            <a:fld id="{20B7F220-0825-4B9B-9156-FF79F33775FE}" type="slidenum">
              <a:rPr lang="vi-VN" smtClean="0"/>
              <a:t>36</a:t>
            </a:fld>
            <a:endParaRPr lang="vi-VN"/>
          </a:p>
        </p:txBody>
      </p:sp>
      <p:sp>
        <p:nvSpPr>
          <p:cNvPr id="5" name="Slide Number Placeholder 3">
            <a:extLst>
              <a:ext uri="{FF2B5EF4-FFF2-40B4-BE49-F238E27FC236}">
                <a16:creationId xmlns:a16="http://schemas.microsoft.com/office/drawing/2014/main" id="{C4F37254-A747-BA4F-8C0E-CC96B5CA8ED0}"/>
              </a:ext>
            </a:extLst>
          </p:cNvPr>
          <p:cNvSpPr txBox="1">
            <a:spLocks/>
          </p:cNvSpPr>
          <p:nvPr/>
        </p:nvSpPr>
        <p:spPr>
          <a:xfrm>
            <a:off x="6553200" y="6356362"/>
            <a:ext cx="2133600" cy="365125"/>
          </a:xfrm>
          <a:prstGeom prst="rect">
            <a:avLst/>
          </a:prstGeom>
        </p:spPr>
        <p:txBody>
          <a:bodyPr vert="horz" lIns="91440" tIns="45720" rIns="91440" bIns="45720" rtlCol="0" anchor="ctr"/>
          <a:lstStyle>
            <a:defPPr>
              <a:defRPr lang="vi-V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0B7F220-0825-4B9B-9156-FF79F33775FE}" type="slidenum">
              <a:rPr lang="vi-VN" smtClean="0"/>
              <a:pPr/>
              <a:t>36</a:t>
            </a:fld>
            <a:endParaRPr lang="vi-VN"/>
          </a:p>
        </p:txBody>
      </p:sp>
      <p:sp>
        <p:nvSpPr>
          <p:cNvPr id="7" name="Rectangle 6">
            <a:extLst>
              <a:ext uri="{FF2B5EF4-FFF2-40B4-BE49-F238E27FC236}">
                <a16:creationId xmlns:a16="http://schemas.microsoft.com/office/drawing/2014/main" id="{2A389002-DEEB-DE43-9ADE-172D1BDA0135}"/>
              </a:ext>
            </a:extLst>
          </p:cNvPr>
          <p:cNvSpPr/>
          <p:nvPr/>
        </p:nvSpPr>
        <p:spPr>
          <a:xfrm>
            <a:off x="284270" y="1852308"/>
            <a:ext cx="2129589" cy="538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Câu đầu vào</a:t>
            </a:r>
            <a:endParaRPr lang="en-US" dirty="0"/>
          </a:p>
        </p:txBody>
      </p:sp>
      <p:sp>
        <p:nvSpPr>
          <p:cNvPr id="8" name="Rectangle 7">
            <a:extLst>
              <a:ext uri="{FF2B5EF4-FFF2-40B4-BE49-F238E27FC236}">
                <a16:creationId xmlns:a16="http://schemas.microsoft.com/office/drawing/2014/main" id="{3B844B2F-866F-D449-9377-329EAE87219D}"/>
              </a:ext>
            </a:extLst>
          </p:cNvPr>
          <p:cNvSpPr/>
          <p:nvPr/>
        </p:nvSpPr>
        <p:spPr>
          <a:xfrm>
            <a:off x="179996" y="2661219"/>
            <a:ext cx="4644190" cy="1407701"/>
          </a:xfrm>
          <a:prstGeom prst="rect">
            <a:avLst/>
          </a:prstGeom>
        </p:spPr>
        <p:style>
          <a:lnRef idx="2">
            <a:schemeClr val="accent2"/>
          </a:lnRef>
          <a:fillRef idx="1">
            <a:schemeClr val="lt1"/>
          </a:fillRef>
          <a:effectRef idx="0">
            <a:schemeClr val="accent2"/>
          </a:effectRef>
          <a:fontRef idx="minor">
            <a:schemeClr val="dk1"/>
          </a:fontRef>
        </p:style>
        <p:txBody>
          <a:bodyPr rtlCol="0" anchor="b"/>
          <a:lstStyle/>
          <a:p>
            <a:pPr algn="ctr"/>
            <a:r>
              <a:rPr lang="vi-VN" dirty="0"/>
              <a:t>Quá trình tiền xử lý câu</a:t>
            </a:r>
            <a:endParaRPr lang="en-US" dirty="0"/>
          </a:p>
        </p:txBody>
      </p:sp>
      <p:sp>
        <p:nvSpPr>
          <p:cNvPr id="9" name="Rectangle 8">
            <a:extLst>
              <a:ext uri="{FF2B5EF4-FFF2-40B4-BE49-F238E27FC236}">
                <a16:creationId xmlns:a16="http://schemas.microsoft.com/office/drawing/2014/main" id="{8C2D11CA-8225-CE46-9473-B911D28ACC0E}"/>
              </a:ext>
            </a:extLst>
          </p:cNvPr>
          <p:cNvSpPr/>
          <p:nvPr/>
        </p:nvSpPr>
        <p:spPr>
          <a:xfrm>
            <a:off x="284270" y="2805602"/>
            <a:ext cx="1155031" cy="9013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Tokenizer</a:t>
            </a:r>
          </a:p>
        </p:txBody>
      </p:sp>
      <p:sp>
        <p:nvSpPr>
          <p:cNvPr id="10" name="Rectangle 9">
            <a:extLst>
              <a:ext uri="{FF2B5EF4-FFF2-40B4-BE49-F238E27FC236}">
                <a16:creationId xmlns:a16="http://schemas.microsoft.com/office/drawing/2014/main" id="{8B42DAFF-EB7B-224C-9436-1E29EFD77CF7}"/>
              </a:ext>
            </a:extLst>
          </p:cNvPr>
          <p:cNvSpPr/>
          <p:nvPr/>
        </p:nvSpPr>
        <p:spPr>
          <a:xfrm>
            <a:off x="1575662" y="2802835"/>
            <a:ext cx="1515973" cy="9013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Chuyển đổi word to vector</a:t>
            </a:r>
            <a:endParaRPr lang="en-US" dirty="0"/>
          </a:p>
        </p:txBody>
      </p:sp>
      <p:sp>
        <p:nvSpPr>
          <p:cNvPr id="11" name="Rectangle 10">
            <a:extLst>
              <a:ext uri="{FF2B5EF4-FFF2-40B4-BE49-F238E27FC236}">
                <a16:creationId xmlns:a16="http://schemas.microsoft.com/office/drawing/2014/main" id="{1749FC58-0513-C442-83C4-EA598E7BF6C6}"/>
              </a:ext>
            </a:extLst>
          </p:cNvPr>
          <p:cNvSpPr/>
          <p:nvPr/>
        </p:nvSpPr>
        <p:spPr>
          <a:xfrm>
            <a:off x="3151800" y="2787547"/>
            <a:ext cx="1515973" cy="9166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Mapping từ trong câu với bộ từ điển</a:t>
            </a:r>
            <a:endParaRPr lang="en-US" dirty="0"/>
          </a:p>
        </p:txBody>
      </p:sp>
      <p:sp>
        <p:nvSpPr>
          <p:cNvPr id="13" name="Rectangle 12">
            <a:extLst>
              <a:ext uri="{FF2B5EF4-FFF2-40B4-BE49-F238E27FC236}">
                <a16:creationId xmlns:a16="http://schemas.microsoft.com/office/drawing/2014/main" id="{DE586DB5-975E-F74A-A853-1763A78E8DB7}"/>
              </a:ext>
            </a:extLst>
          </p:cNvPr>
          <p:cNvSpPr/>
          <p:nvPr/>
        </p:nvSpPr>
        <p:spPr>
          <a:xfrm>
            <a:off x="2708954" y="1855107"/>
            <a:ext cx="2129589" cy="5604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Mô hình word to vector pretrained</a:t>
            </a:r>
            <a:endParaRPr lang="en-US" dirty="0"/>
          </a:p>
        </p:txBody>
      </p:sp>
      <p:cxnSp>
        <p:nvCxnSpPr>
          <p:cNvPr id="15" name="Straight Arrow Connector 14">
            <a:extLst>
              <a:ext uri="{FF2B5EF4-FFF2-40B4-BE49-F238E27FC236}">
                <a16:creationId xmlns:a16="http://schemas.microsoft.com/office/drawing/2014/main" id="{CAAAA677-7772-DB42-B25D-A257082C5340}"/>
              </a:ext>
            </a:extLst>
          </p:cNvPr>
          <p:cNvCxnSpPr>
            <a:stCxn id="7" idx="2"/>
            <a:endCxn id="8" idx="0"/>
          </p:cNvCxnSpPr>
          <p:nvPr/>
        </p:nvCxnSpPr>
        <p:spPr>
          <a:xfrm>
            <a:off x="1349065" y="2391214"/>
            <a:ext cx="1153026" cy="2700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D8986EC-0106-CB41-A29D-67641B1005E4}"/>
              </a:ext>
            </a:extLst>
          </p:cNvPr>
          <p:cNvCxnSpPr>
            <a:cxnSpLocks/>
            <a:stCxn id="13" idx="2"/>
            <a:endCxn id="8" idx="0"/>
          </p:cNvCxnSpPr>
          <p:nvPr/>
        </p:nvCxnSpPr>
        <p:spPr>
          <a:xfrm flipH="1">
            <a:off x="2502091" y="2415572"/>
            <a:ext cx="1271658" cy="245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B07BE06B-EA15-4D4F-AFBE-BC819CA2AE9C}"/>
              </a:ext>
            </a:extLst>
          </p:cNvPr>
          <p:cNvGrpSpPr/>
          <p:nvPr/>
        </p:nvGrpSpPr>
        <p:grpSpPr>
          <a:xfrm>
            <a:off x="6113294" y="2712640"/>
            <a:ext cx="2616370" cy="1342919"/>
            <a:chOff x="5754941" y="4635349"/>
            <a:chExt cx="2616370" cy="1342919"/>
          </a:xfrm>
        </p:grpSpPr>
        <p:sp>
          <p:nvSpPr>
            <p:cNvPr id="23" name="Rectangle 22">
              <a:extLst>
                <a:ext uri="{FF2B5EF4-FFF2-40B4-BE49-F238E27FC236}">
                  <a16:creationId xmlns:a16="http://schemas.microsoft.com/office/drawing/2014/main" id="{1550068A-A902-B24D-8912-08353F7F5274}"/>
                </a:ext>
              </a:extLst>
            </p:cNvPr>
            <p:cNvSpPr/>
            <p:nvPr/>
          </p:nvSpPr>
          <p:spPr>
            <a:xfrm>
              <a:off x="5754941" y="4635349"/>
              <a:ext cx="2616370" cy="1342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Long Short Term Memory </a:t>
              </a:r>
              <a:endParaRPr lang="en-US" dirty="0"/>
            </a:p>
          </p:txBody>
        </p:sp>
        <p:cxnSp>
          <p:nvCxnSpPr>
            <p:cNvPr id="24" name="Straight Arrow Connector 23">
              <a:extLst>
                <a:ext uri="{FF2B5EF4-FFF2-40B4-BE49-F238E27FC236}">
                  <a16:creationId xmlns:a16="http://schemas.microsoft.com/office/drawing/2014/main" id="{96F7C1E2-3A98-C04F-83DD-D11D28443048}"/>
                </a:ext>
              </a:extLst>
            </p:cNvPr>
            <p:cNvCxnSpPr>
              <a:cxnSpLocks/>
            </p:cNvCxnSpPr>
            <p:nvPr/>
          </p:nvCxnSpPr>
          <p:spPr>
            <a:xfrm flipH="1" flipV="1">
              <a:off x="7378615" y="5306809"/>
              <a:ext cx="243391" cy="2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27" name="Straight Arrow Connector 26">
            <a:extLst>
              <a:ext uri="{FF2B5EF4-FFF2-40B4-BE49-F238E27FC236}">
                <a16:creationId xmlns:a16="http://schemas.microsoft.com/office/drawing/2014/main" id="{0D1FCA7E-D433-194F-BF38-3F1DC204BF50}"/>
              </a:ext>
            </a:extLst>
          </p:cNvPr>
          <p:cNvCxnSpPr>
            <a:cxnSpLocks/>
            <a:stCxn id="23" idx="2"/>
            <a:endCxn id="28" idx="0"/>
          </p:cNvCxnSpPr>
          <p:nvPr/>
        </p:nvCxnSpPr>
        <p:spPr>
          <a:xfrm>
            <a:off x="7421479" y="4055559"/>
            <a:ext cx="2008" cy="477309"/>
          </a:xfrm>
          <a:prstGeom prst="straightConnector1">
            <a:avLst/>
          </a:prstGeom>
          <a:ln w="63500">
            <a:solidFill>
              <a:srgbClr val="00B050"/>
            </a:solidFill>
            <a:tailEnd type="triangle"/>
          </a:ln>
        </p:spPr>
        <p:style>
          <a:lnRef idx="3">
            <a:schemeClr val="accent3"/>
          </a:lnRef>
          <a:fillRef idx="0">
            <a:schemeClr val="accent3"/>
          </a:fillRef>
          <a:effectRef idx="2">
            <a:schemeClr val="accent3"/>
          </a:effectRef>
          <a:fontRef idx="minor">
            <a:schemeClr val="tx1"/>
          </a:fontRef>
        </p:style>
      </p:cxnSp>
      <p:sp>
        <p:nvSpPr>
          <p:cNvPr id="28" name="Rectangle 27">
            <a:extLst>
              <a:ext uri="{FF2B5EF4-FFF2-40B4-BE49-F238E27FC236}">
                <a16:creationId xmlns:a16="http://schemas.microsoft.com/office/drawing/2014/main" id="{49BEB6C5-9008-3C44-82DC-7BEF36E2BBB2}"/>
              </a:ext>
            </a:extLst>
          </p:cNvPr>
          <p:cNvSpPr/>
          <p:nvPr/>
        </p:nvSpPr>
        <p:spPr>
          <a:xfrm>
            <a:off x="6593308" y="4532868"/>
            <a:ext cx="1660358" cy="169771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Mô hình huấn luyện</a:t>
            </a:r>
            <a:endParaRPr lang="en-US"/>
          </a:p>
        </p:txBody>
      </p:sp>
      <p:cxnSp>
        <p:nvCxnSpPr>
          <p:cNvPr id="40" name="Straight Arrow Connector 39">
            <a:extLst>
              <a:ext uri="{FF2B5EF4-FFF2-40B4-BE49-F238E27FC236}">
                <a16:creationId xmlns:a16="http://schemas.microsoft.com/office/drawing/2014/main" id="{B445ACDF-38E0-6743-971D-0458FCB7C118}"/>
              </a:ext>
            </a:extLst>
          </p:cNvPr>
          <p:cNvCxnSpPr>
            <a:cxnSpLocks/>
            <a:stCxn id="8" idx="3"/>
            <a:endCxn id="23" idx="1"/>
          </p:cNvCxnSpPr>
          <p:nvPr/>
        </p:nvCxnSpPr>
        <p:spPr>
          <a:xfrm>
            <a:off x="4824186" y="3365070"/>
            <a:ext cx="1289108" cy="19030"/>
          </a:xfrm>
          <a:prstGeom prst="straightConnector1">
            <a:avLst/>
          </a:prstGeom>
          <a:ln w="63500">
            <a:solidFill>
              <a:srgbClr val="00B050"/>
            </a:solidFill>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6507830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09990C-E010-4148-AD2E-389545AEB6E6}"/>
              </a:ext>
            </a:extLst>
          </p:cNvPr>
          <p:cNvSpPr>
            <a:spLocks noGrp="1"/>
          </p:cNvSpPr>
          <p:nvPr>
            <p:ph type="sldNum" sz="quarter" idx="12"/>
          </p:nvPr>
        </p:nvSpPr>
        <p:spPr/>
        <p:txBody>
          <a:bodyPr/>
          <a:lstStyle/>
          <a:p>
            <a:fld id="{20B7F220-0825-4B9B-9156-FF79F33775FE}" type="slidenum">
              <a:rPr lang="vi-VN" smtClean="0"/>
              <a:t>37</a:t>
            </a:fld>
            <a:endParaRPr lang="vi-VN"/>
          </a:p>
        </p:txBody>
      </p:sp>
      <p:sp>
        <p:nvSpPr>
          <p:cNvPr id="5" name="Title 1">
            <a:extLst>
              <a:ext uri="{FF2B5EF4-FFF2-40B4-BE49-F238E27FC236}">
                <a16:creationId xmlns:a16="http://schemas.microsoft.com/office/drawing/2014/main" id="{381B86FC-3227-C24B-8557-1C3717756D19}"/>
              </a:ext>
            </a:extLst>
          </p:cNvPr>
          <p:cNvSpPr>
            <a:spLocks noGrp="1"/>
          </p:cNvSpPr>
          <p:nvPr>
            <p:ph type="title"/>
          </p:nvPr>
        </p:nvSpPr>
        <p:spPr>
          <a:xfrm>
            <a:off x="1066800" y="189707"/>
            <a:ext cx="8229600" cy="1143000"/>
          </a:xfrm>
        </p:spPr>
        <p:txBody>
          <a:bodyPr/>
          <a:lstStyle/>
          <a:p>
            <a:r>
              <a:rPr lang="en-US" dirty="0"/>
              <a:t>TIỀN XỬ LÝ</a:t>
            </a:r>
          </a:p>
        </p:txBody>
      </p:sp>
      <p:sp>
        <p:nvSpPr>
          <p:cNvPr id="6" name="Content Placeholder 2">
            <a:extLst>
              <a:ext uri="{FF2B5EF4-FFF2-40B4-BE49-F238E27FC236}">
                <a16:creationId xmlns:a16="http://schemas.microsoft.com/office/drawing/2014/main" id="{230613F5-29EA-F241-9B38-EBBF8830109E}"/>
              </a:ext>
            </a:extLst>
          </p:cNvPr>
          <p:cNvSpPr>
            <a:spLocks noGrp="1"/>
          </p:cNvSpPr>
          <p:nvPr>
            <p:ph idx="1"/>
          </p:nvPr>
        </p:nvSpPr>
        <p:spPr>
          <a:xfrm>
            <a:off x="457200" y="1600206"/>
            <a:ext cx="8229600" cy="4525963"/>
          </a:xfrm>
        </p:spPr>
        <p:txBody>
          <a:bodyPr vert="horz" lIns="91440" tIns="45720" rIns="91440" bIns="45720" rtlCol="0" anchor="t">
            <a:normAutofit/>
          </a:bodyPr>
          <a:lstStyle/>
          <a:p>
            <a:pPr marL="256540" indent="-256540" algn="just"/>
            <a:r>
              <a:rPr lang="en-US" sz="2350" dirty="0">
                <a:latin typeface="Times New Roman"/>
                <a:cs typeface="Times New Roman"/>
              </a:rPr>
              <a:t>Vector </a:t>
            </a:r>
            <a:r>
              <a:rPr lang="en-US" sz="2350" dirty="0" err="1">
                <a:latin typeface="Times New Roman"/>
                <a:cs typeface="Times New Roman"/>
              </a:rPr>
              <a:t>hoá</a:t>
            </a:r>
            <a:r>
              <a:rPr lang="en-US" sz="2350" dirty="0">
                <a:latin typeface="Times New Roman"/>
                <a:cs typeface="Times New Roman"/>
              </a:rPr>
              <a:t> </a:t>
            </a:r>
            <a:r>
              <a:rPr lang="en-US" sz="2350" dirty="0" err="1">
                <a:latin typeface="Times New Roman"/>
                <a:cs typeface="Times New Roman"/>
              </a:rPr>
              <a:t>văn</a:t>
            </a:r>
            <a:r>
              <a:rPr lang="en-US" sz="2350" dirty="0">
                <a:latin typeface="Times New Roman"/>
                <a:cs typeface="Times New Roman"/>
              </a:rPr>
              <a:t> </a:t>
            </a:r>
            <a:r>
              <a:rPr lang="en-US" sz="2350" dirty="0" err="1">
                <a:latin typeface="Times New Roman"/>
                <a:cs typeface="Times New Roman"/>
              </a:rPr>
              <a:t>bản</a:t>
            </a:r>
            <a:endParaRPr lang="en-US" sz="2350" dirty="0"/>
          </a:p>
          <a:p>
            <a:pPr marL="556895" lvl="1" indent="-213995" algn="just"/>
            <a:r>
              <a:rPr lang="en-US" sz="2200" dirty="0" err="1">
                <a:latin typeface="Times New Roman"/>
                <a:cs typeface="Times New Roman"/>
              </a:rPr>
              <a:t>Văn</a:t>
            </a:r>
            <a:r>
              <a:rPr lang="en-US" sz="2200" dirty="0">
                <a:latin typeface="Times New Roman"/>
                <a:cs typeface="Times New Roman"/>
              </a:rPr>
              <a:t> </a:t>
            </a:r>
            <a:r>
              <a:rPr lang="en-US" sz="2200" dirty="0" err="1">
                <a:latin typeface="Times New Roman"/>
                <a:cs typeface="Times New Roman"/>
              </a:rPr>
              <a:t>bản</a:t>
            </a:r>
            <a:r>
              <a:rPr lang="en-US" sz="2200" dirty="0">
                <a:latin typeface="Times New Roman"/>
                <a:cs typeface="Times New Roman"/>
              </a:rPr>
              <a:t> </a:t>
            </a:r>
            <a:r>
              <a:rPr lang="en-US" sz="2200" dirty="0" err="1">
                <a:latin typeface="Times New Roman"/>
                <a:cs typeface="Times New Roman"/>
              </a:rPr>
              <a:t>đầu</a:t>
            </a:r>
            <a:r>
              <a:rPr lang="en-US" sz="2200" dirty="0">
                <a:latin typeface="Times New Roman"/>
                <a:cs typeface="Times New Roman"/>
              </a:rPr>
              <a:t> </a:t>
            </a:r>
            <a:r>
              <a:rPr lang="en-US" sz="2200" dirty="0" err="1">
                <a:latin typeface="Times New Roman"/>
                <a:cs typeface="Times New Roman"/>
              </a:rPr>
              <a:t>vào</a:t>
            </a:r>
            <a:r>
              <a:rPr lang="en-US" sz="2200" dirty="0">
                <a:latin typeface="Times New Roman"/>
                <a:cs typeface="Times New Roman"/>
              </a:rPr>
              <a:t> </a:t>
            </a:r>
            <a:r>
              <a:rPr lang="en-US" sz="2200" dirty="0" err="1">
                <a:latin typeface="Times New Roman"/>
                <a:cs typeface="Times New Roman"/>
              </a:rPr>
              <a:t>sau</a:t>
            </a:r>
            <a:r>
              <a:rPr lang="en-US" sz="2200" dirty="0">
                <a:latin typeface="Times New Roman"/>
                <a:cs typeface="Times New Roman"/>
              </a:rPr>
              <a:t> </a:t>
            </a:r>
            <a:r>
              <a:rPr lang="en-US" sz="2200" dirty="0" err="1">
                <a:latin typeface="Times New Roman"/>
                <a:cs typeface="Times New Roman"/>
              </a:rPr>
              <a:t>khi</a:t>
            </a:r>
            <a:r>
              <a:rPr lang="en-US" sz="2200" dirty="0">
                <a:latin typeface="Times New Roman"/>
                <a:cs typeface="Times New Roman"/>
              </a:rPr>
              <a:t> qua </a:t>
            </a:r>
            <a:r>
              <a:rPr lang="en-US" sz="2200" dirty="0" err="1">
                <a:latin typeface="Times New Roman"/>
                <a:cs typeface="Times New Roman"/>
              </a:rPr>
              <a:t>các</a:t>
            </a:r>
            <a:r>
              <a:rPr lang="en-US" sz="2200" dirty="0">
                <a:latin typeface="Times New Roman"/>
                <a:cs typeface="Times New Roman"/>
              </a:rPr>
              <a:t> </a:t>
            </a:r>
            <a:r>
              <a:rPr lang="en-US" sz="2200" dirty="0" err="1">
                <a:latin typeface="Times New Roman"/>
                <a:cs typeface="Times New Roman"/>
              </a:rPr>
              <a:t>bước</a:t>
            </a:r>
            <a:r>
              <a:rPr lang="en-US" sz="2200" dirty="0">
                <a:latin typeface="Times New Roman"/>
                <a:cs typeface="Times New Roman"/>
              </a:rPr>
              <a:t> </a:t>
            </a:r>
            <a:r>
              <a:rPr lang="en-US" sz="2200" dirty="0" err="1">
                <a:latin typeface="Times New Roman"/>
                <a:cs typeface="Times New Roman"/>
              </a:rPr>
              <a:t>xử</a:t>
            </a:r>
            <a:r>
              <a:rPr lang="en-US" sz="2200" dirty="0">
                <a:latin typeface="Times New Roman"/>
                <a:cs typeface="Times New Roman"/>
              </a:rPr>
              <a:t> </a:t>
            </a:r>
            <a:r>
              <a:rPr lang="en-US" sz="2200" dirty="0" err="1">
                <a:latin typeface="Times New Roman"/>
                <a:cs typeface="Times New Roman"/>
              </a:rPr>
              <a:t>lý</a:t>
            </a:r>
            <a:r>
              <a:rPr lang="en-US" sz="2200" dirty="0">
                <a:latin typeface="Times New Roman"/>
                <a:cs typeface="Times New Roman"/>
              </a:rPr>
              <a:t> </a:t>
            </a:r>
            <a:r>
              <a:rPr lang="en-US" sz="2200" dirty="0" err="1">
                <a:latin typeface="Times New Roman"/>
                <a:cs typeface="Times New Roman"/>
              </a:rPr>
              <a:t>sẽ</a:t>
            </a:r>
            <a:r>
              <a:rPr lang="en-US" sz="2200" dirty="0">
                <a:latin typeface="Times New Roman"/>
                <a:cs typeface="Times New Roman"/>
              </a:rPr>
              <a:t> </a:t>
            </a:r>
            <a:r>
              <a:rPr lang="en-US" sz="2200" dirty="0" err="1">
                <a:latin typeface="Times New Roman"/>
                <a:cs typeface="Times New Roman"/>
              </a:rPr>
              <a:t>được</a:t>
            </a:r>
            <a:r>
              <a:rPr lang="en-US" sz="2200" dirty="0">
                <a:latin typeface="Times New Roman"/>
                <a:cs typeface="Times New Roman"/>
              </a:rPr>
              <a:t> </a:t>
            </a:r>
            <a:r>
              <a:rPr lang="en-US" sz="2200" dirty="0" err="1">
                <a:latin typeface="Times New Roman"/>
                <a:cs typeface="Times New Roman"/>
              </a:rPr>
              <a:t>đưa</a:t>
            </a:r>
            <a:r>
              <a:rPr lang="en-US" sz="2200" dirty="0">
                <a:latin typeface="Times New Roman"/>
                <a:cs typeface="Times New Roman"/>
              </a:rPr>
              <a:t> </a:t>
            </a:r>
            <a:r>
              <a:rPr lang="en-US" sz="2200" dirty="0" err="1">
                <a:latin typeface="Times New Roman"/>
                <a:cs typeface="Times New Roman"/>
              </a:rPr>
              <a:t>về</a:t>
            </a:r>
            <a:r>
              <a:rPr lang="en-US" sz="2200" dirty="0">
                <a:latin typeface="Times New Roman"/>
                <a:cs typeface="Times New Roman"/>
              </a:rPr>
              <a:t> </a:t>
            </a:r>
            <a:r>
              <a:rPr lang="en-US" sz="2200" dirty="0" err="1">
                <a:latin typeface="Times New Roman"/>
                <a:cs typeface="Times New Roman"/>
              </a:rPr>
              <a:t>dạng</a:t>
            </a:r>
            <a:r>
              <a:rPr lang="en-US" sz="2200" dirty="0">
                <a:latin typeface="Times New Roman"/>
                <a:cs typeface="Times New Roman"/>
              </a:rPr>
              <a:t> vector.</a:t>
            </a:r>
          </a:p>
          <a:p>
            <a:pPr marL="556895" lvl="1" indent="-213995" algn="just"/>
            <a:endParaRPr lang="en-US" sz="2200" dirty="0">
              <a:latin typeface="Times New Roman"/>
              <a:cs typeface="Times New Roman"/>
            </a:endParaRPr>
          </a:p>
          <a:p>
            <a:pPr marL="556895" lvl="1" indent="-213995" algn="just"/>
            <a:r>
              <a:rPr lang="en-US" sz="2200" dirty="0" err="1">
                <a:latin typeface="Times New Roman"/>
                <a:cs typeface="Times New Roman"/>
              </a:rPr>
              <a:t>Chuyển</a:t>
            </a:r>
            <a:r>
              <a:rPr lang="en-US" sz="2200" dirty="0">
                <a:latin typeface="Times New Roman"/>
                <a:cs typeface="Times New Roman"/>
              </a:rPr>
              <a:t> </a:t>
            </a:r>
            <a:r>
              <a:rPr lang="en-US" sz="2200" dirty="0" err="1">
                <a:latin typeface="Times New Roman"/>
                <a:cs typeface="Times New Roman"/>
              </a:rPr>
              <a:t>dữ</a:t>
            </a:r>
            <a:r>
              <a:rPr lang="en-US" sz="2200" dirty="0">
                <a:latin typeface="Times New Roman"/>
                <a:cs typeface="Times New Roman"/>
              </a:rPr>
              <a:t> </a:t>
            </a:r>
            <a:r>
              <a:rPr lang="en-US" sz="2200" dirty="0" err="1">
                <a:latin typeface="Times New Roman"/>
                <a:cs typeface="Times New Roman"/>
              </a:rPr>
              <a:t>liệu</a:t>
            </a:r>
            <a:r>
              <a:rPr lang="en-US" sz="2200" dirty="0">
                <a:latin typeface="Times New Roman"/>
                <a:cs typeface="Times New Roman"/>
              </a:rPr>
              <a:t> </a:t>
            </a:r>
            <a:r>
              <a:rPr lang="en-US" sz="2200" dirty="0" err="1">
                <a:latin typeface="Times New Roman"/>
                <a:cs typeface="Times New Roman"/>
              </a:rPr>
              <a:t>dạng</a:t>
            </a:r>
            <a:r>
              <a:rPr lang="en-US" sz="2200" dirty="0">
                <a:latin typeface="Times New Roman"/>
                <a:cs typeface="Times New Roman"/>
              </a:rPr>
              <a:t> </a:t>
            </a:r>
            <a:r>
              <a:rPr lang="en-US" sz="2200" dirty="0" err="1">
                <a:latin typeface="Times New Roman"/>
                <a:cs typeface="Times New Roman"/>
              </a:rPr>
              <a:t>chữ</a:t>
            </a:r>
            <a:r>
              <a:rPr lang="en-US" sz="2200" dirty="0">
                <a:latin typeface="Times New Roman"/>
                <a:cs typeface="Times New Roman"/>
              </a:rPr>
              <a:t> sang index </a:t>
            </a:r>
            <a:r>
              <a:rPr lang="en-US" sz="2200" dirty="0" err="1">
                <a:latin typeface="Times New Roman"/>
                <a:cs typeface="Times New Roman"/>
              </a:rPr>
              <a:t>để</a:t>
            </a:r>
            <a:r>
              <a:rPr lang="en-US" sz="2200" dirty="0">
                <a:latin typeface="Times New Roman"/>
                <a:cs typeface="Times New Roman"/>
              </a:rPr>
              <a:t> </a:t>
            </a:r>
            <a:r>
              <a:rPr lang="en-US" sz="2200" dirty="0" err="1">
                <a:latin typeface="Times New Roman"/>
                <a:cs typeface="Times New Roman"/>
              </a:rPr>
              <a:t>dễ</a:t>
            </a:r>
            <a:r>
              <a:rPr lang="en-US" sz="2200" dirty="0">
                <a:latin typeface="Times New Roman"/>
                <a:cs typeface="Times New Roman"/>
              </a:rPr>
              <a:t> </a:t>
            </a:r>
            <a:r>
              <a:rPr lang="en-US" sz="2200" dirty="0" err="1">
                <a:latin typeface="Times New Roman"/>
                <a:cs typeface="Times New Roman"/>
              </a:rPr>
              <a:t>tính</a:t>
            </a:r>
            <a:r>
              <a:rPr lang="en-US" sz="2200" dirty="0">
                <a:latin typeface="Times New Roman"/>
                <a:cs typeface="Times New Roman"/>
              </a:rPr>
              <a:t> </a:t>
            </a:r>
            <a:r>
              <a:rPr lang="en-US" sz="2200" dirty="0" err="1">
                <a:latin typeface="Times New Roman"/>
                <a:cs typeface="Times New Roman"/>
              </a:rPr>
              <a:t>toán</a:t>
            </a:r>
            <a:r>
              <a:rPr lang="en-US" sz="2200" dirty="0">
                <a:latin typeface="Times New Roman"/>
                <a:cs typeface="Times New Roman"/>
              </a:rPr>
              <a:t>.</a:t>
            </a:r>
          </a:p>
          <a:p>
            <a:pPr marL="556895" lvl="1" indent="-213995" algn="just"/>
            <a:endParaRPr lang="en-US" sz="2200" dirty="0">
              <a:latin typeface="Times New Roman"/>
              <a:cs typeface="Times New Roman"/>
            </a:endParaRPr>
          </a:p>
          <a:p>
            <a:pPr marL="556895" lvl="1" indent="-213995" algn="just"/>
            <a:r>
              <a:rPr lang="en-US" sz="2200" dirty="0"/>
              <a:t>Word vector: </a:t>
            </a:r>
            <a:r>
              <a:rPr lang="en-US" sz="2200" dirty="0" err="1"/>
              <a:t>Là</a:t>
            </a:r>
            <a:r>
              <a:rPr lang="en-US" sz="2200" dirty="0"/>
              <a:t> </a:t>
            </a:r>
            <a:r>
              <a:rPr lang="en-US" sz="2200" dirty="0" err="1"/>
              <a:t>một</a:t>
            </a:r>
            <a:r>
              <a:rPr lang="en-US" sz="2200" dirty="0"/>
              <a:t> vector </a:t>
            </a:r>
            <a:r>
              <a:rPr lang="en-US" sz="2200" dirty="0" err="1"/>
              <a:t>trọng</a:t>
            </a:r>
            <a:r>
              <a:rPr lang="en-US" sz="2200" dirty="0"/>
              <a:t> </a:t>
            </a:r>
            <a:r>
              <a:rPr lang="en-US" sz="2200" dirty="0" err="1"/>
              <a:t>số</a:t>
            </a:r>
            <a:r>
              <a:rPr lang="en-US" sz="2200" dirty="0"/>
              <a:t>, </a:t>
            </a:r>
            <a:r>
              <a:rPr lang="en-US" sz="2200" dirty="0" err="1"/>
              <a:t>biểu</a:t>
            </a:r>
            <a:r>
              <a:rPr lang="en-US" sz="2200" dirty="0"/>
              <a:t> </a:t>
            </a:r>
            <a:r>
              <a:rPr lang="en-US" sz="2200" dirty="0" err="1"/>
              <a:t>diễn</a:t>
            </a:r>
            <a:r>
              <a:rPr lang="en-US" sz="2200" dirty="0"/>
              <a:t> </a:t>
            </a:r>
            <a:r>
              <a:rPr lang="en-US" sz="2200" dirty="0" err="1"/>
              <a:t>cho</a:t>
            </a:r>
            <a:r>
              <a:rPr lang="en-US" sz="2200" dirty="0"/>
              <a:t> </a:t>
            </a:r>
            <a:r>
              <a:rPr lang="en-US" sz="2200" dirty="0" err="1"/>
              <a:t>một</a:t>
            </a:r>
            <a:r>
              <a:rPr lang="en-US" sz="2200" dirty="0"/>
              <a:t> </a:t>
            </a:r>
            <a:r>
              <a:rPr lang="en-US" sz="2200" dirty="0" err="1"/>
              <a:t>từ</a:t>
            </a:r>
            <a:r>
              <a:rPr lang="en-US" sz="2200" dirty="0"/>
              <a:t> </a:t>
            </a:r>
            <a:r>
              <a:rPr lang="en-US" sz="2200" dirty="0" err="1"/>
              <a:t>với</a:t>
            </a:r>
            <a:r>
              <a:rPr lang="en-US" sz="2200" dirty="0"/>
              <a:t> </a:t>
            </a:r>
            <a:r>
              <a:rPr lang="en-US" sz="2200" dirty="0" err="1"/>
              <a:t>số</a:t>
            </a:r>
            <a:r>
              <a:rPr lang="en-US" sz="2200" dirty="0"/>
              <a:t> </a:t>
            </a:r>
            <a:r>
              <a:rPr lang="en-US" sz="2200" dirty="0" err="1"/>
              <a:t>chiều</a:t>
            </a:r>
            <a:r>
              <a:rPr lang="en-US" sz="2200" dirty="0"/>
              <a:t> </a:t>
            </a:r>
            <a:r>
              <a:rPr lang="en-US" sz="2200" dirty="0" err="1"/>
              <a:t>cụ</a:t>
            </a:r>
            <a:r>
              <a:rPr lang="en-US" sz="2200" dirty="0"/>
              <a:t> </a:t>
            </a:r>
            <a:r>
              <a:rPr lang="en-US" sz="2200" dirty="0" err="1"/>
              <a:t>thể</a:t>
            </a:r>
            <a:r>
              <a:rPr lang="en-US" sz="2200" dirty="0"/>
              <a:t>.</a:t>
            </a:r>
          </a:p>
          <a:p>
            <a:pPr marL="556895" lvl="1" indent="-213995" algn="just"/>
            <a:endParaRPr lang="en-US" sz="2200" dirty="0">
              <a:latin typeface="Times New Roman"/>
              <a:cs typeface="Times New Roman"/>
            </a:endParaRPr>
          </a:p>
        </p:txBody>
      </p:sp>
      <p:sp>
        <p:nvSpPr>
          <p:cNvPr id="7" name="TextBox 6">
            <a:extLst>
              <a:ext uri="{FF2B5EF4-FFF2-40B4-BE49-F238E27FC236}">
                <a16:creationId xmlns:a16="http://schemas.microsoft.com/office/drawing/2014/main" id="{F5CCC31B-8708-1144-9F22-BF103D8F1C7B}"/>
              </a:ext>
            </a:extLst>
          </p:cNvPr>
          <p:cNvSpPr txBox="1"/>
          <p:nvPr/>
        </p:nvSpPr>
        <p:spPr>
          <a:xfrm>
            <a:off x="3630706" y="995082"/>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4315956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DBC71-C791-E049-B25E-A5E311A7C429}"/>
              </a:ext>
            </a:extLst>
          </p:cNvPr>
          <p:cNvSpPr>
            <a:spLocks noGrp="1"/>
          </p:cNvSpPr>
          <p:nvPr>
            <p:ph type="title"/>
          </p:nvPr>
        </p:nvSpPr>
        <p:spPr/>
        <p:txBody>
          <a:bodyPr/>
          <a:lstStyle/>
          <a:p>
            <a:r>
              <a:rPr lang="en-US" dirty="0"/>
              <a:t>XỬ LÝ NGÔN NGỮ TỰ NHIÊN</a:t>
            </a:r>
          </a:p>
        </p:txBody>
      </p:sp>
      <p:sp>
        <p:nvSpPr>
          <p:cNvPr id="3" name="Content Placeholder 2">
            <a:extLst>
              <a:ext uri="{FF2B5EF4-FFF2-40B4-BE49-F238E27FC236}">
                <a16:creationId xmlns:a16="http://schemas.microsoft.com/office/drawing/2014/main" id="{946D1230-5BC4-4442-A59F-5125FEFBCCAB}"/>
              </a:ext>
            </a:extLst>
          </p:cNvPr>
          <p:cNvSpPr>
            <a:spLocks noGrp="1"/>
          </p:cNvSpPr>
          <p:nvPr>
            <p:ph idx="1"/>
          </p:nvPr>
        </p:nvSpPr>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24AB6492-A9EE-6E4D-A6A9-4304E59E27E7}"/>
              </a:ext>
            </a:extLst>
          </p:cNvPr>
          <p:cNvSpPr>
            <a:spLocks noGrp="1"/>
          </p:cNvSpPr>
          <p:nvPr>
            <p:ph type="sldNum" sz="quarter" idx="12"/>
          </p:nvPr>
        </p:nvSpPr>
        <p:spPr/>
        <p:txBody>
          <a:bodyPr/>
          <a:lstStyle/>
          <a:p>
            <a:fld id="{20B7F220-0825-4B9B-9156-FF79F33775FE}" type="slidenum">
              <a:rPr lang="vi-VN" smtClean="0"/>
              <a:t>38</a:t>
            </a:fld>
            <a:endParaRPr lang="vi-VN"/>
          </a:p>
        </p:txBody>
      </p:sp>
      <p:pic>
        <p:nvPicPr>
          <p:cNvPr id="5" name="Picture 4">
            <a:extLst>
              <a:ext uri="{FF2B5EF4-FFF2-40B4-BE49-F238E27FC236}">
                <a16:creationId xmlns:a16="http://schemas.microsoft.com/office/drawing/2014/main" id="{3995CA2B-994A-9846-945D-57B6694BA23C}"/>
              </a:ext>
            </a:extLst>
          </p:cNvPr>
          <p:cNvPicPr/>
          <p:nvPr/>
        </p:nvPicPr>
        <p:blipFill>
          <a:blip r:embed="rId2"/>
          <a:stretch>
            <a:fillRect/>
          </a:stretch>
        </p:blipFill>
        <p:spPr>
          <a:xfrm>
            <a:off x="1891014" y="1600206"/>
            <a:ext cx="5361972" cy="4525963"/>
          </a:xfrm>
          <a:prstGeom prst="rect">
            <a:avLst/>
          </a:prstGeom>
        </p:spPr>
      </p:pic>
    </p:spTree>
    <p:extLst>
      <p:ext uri="{BB962C8B-B14F-4D97-AF65-F5344CB8AC3E}">
        <p14:creationId xmlns:p14="http://schemas.microsoft.com/office/powerpoint/2010/main" val="30682456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B6BAF-9F3F-EC43-98AD-17480F75DB52}"/>
              </a:ext>
            </a:extLst>
          </p:cNvPr>
          <p:cNvSpPr>
            <a:spLocks noGrp="1"/>
          </p:cNvSpPr>
          <p:nvPr>
            <p:ph type="title"/>
          </p:nvPr>
        </p:nvSpPr>
        <p:spPr/>
        <p:txBody>
          <a:bodyPr/>
          <a:lstStyle/>
          <a:p>
            <a:r>
              <a:rPr lang="en-US" dirty="0"/>
              <a:t>XỬ LÝ NGÔN NGỮ TỰ NHIÊN</a:t>
            </a:r>
          </a:p>
        </p:txBody>
      </p:sp>
      <p:sp>
        <p:nvSpPr>
          <p:cNvPr id="3" name="Content Placeholder 2">
            <a:extLst>
              <a:ext uri="{FF2B5EF4-FFF2-40B4-BE49-F238E27FC236}">
                <a16:creationId xmlns:a16="http://schemas.microsoft.com/office/drawing/2014/main" id="{106CED74-CEFA-8044-9550-338860576A25}"/>
              </a:ext>
            </a:extLst>
          </p:cNvPr>
          <p:cNvSpPr>
            <a:spLocks noGrp="1"/>
          </p:cNvSpPr>
          <p:nvPr>
            <p:ph idx="1"/>
          </p:nvPr>
        </p:nvSpPr>
        <p:spPr/>
        <p:txBody>
          <a:bodyPr>
            <a:normAutofit lnSpcReduction="10000"/>
          </a:bodyPr>
          <a:lstStyle/>
          <a:p>
            <a:pPr algn="just"/>
            <a:r>
              <a:rPr lang="en-US" dirty="0"/>
              <a:t> </a:t>
            </a:r>
            <a:r>
              <a:rPr lang="en-US" dirty="0" err="1"/>
              <a:t>Đầu</a:t>
            </a:r>
            <a:r>
              <a:rPr lang="en-US" dirty="0"/>
              <a:t> </a:t>
            </a:r>
            <a:r>
              <a:rPr lang="en-US" dirty="0" err="1"/>
              <a:t>vào</a:t>
            </a:r>
            <a:r>
              <a:rPr lang="en-US" dirty="0"/>
              <a:t> </a:t>
            </a:r>
            <a:r>
              <a:rPr lang="en-US" dirty="0" err="1"/>
              <a:t>sẽ</a:t>
            </a:r>
            <a:r>
              <a:rPr lang="en-US" dirty="0"/>
              <a:t> </a:t>
            </a:r>
            <a:r>
              <a:rPr lang="en-US" dirty="0" err="1"/>
              <a:t>là</a:t>
            </a:r>
            <a:r>
              <a:rPr lang="en-US" dirty="0"/>
              <a:t> 2 </a:t>
            </a:r>
            <a:r>
              <a:rPr lang="en-US" dirty="0" err="1"/>
              <a:t>chuyển</a:t>
            </a:r>
            <a:r>
              <a:rPr lang="en-US" dirty="0"/>
              <a:t> </a:t>
            </a:r>
            <a:r>
              <a:rPr lang="en-US" dirty="0" err="1"/>
              <a:t>các</a:t>
            </a:r>
            <a:r>
              <a:rPr lang="en-US" dirty="0"/>
              <a:t> </a:t>
            </a:r>
            <a:r>
              <a:rPr lang="en-US" dirty="0" err="1"/>
              <a:t>từ</a:t>
            </a:r>
            <a:r>
              <a:rPr lang="en-US" dirty="0"/>
              <a:t> </a:t>
            </a:r>
            <a:r>
              <a:rPr lang="en-US" dirty="0" err="1"/>
              <a:t>của</a:t>
            </a:r>
            <a:r>
              <a:rPr lang="en-US" dirty="0"/>
              <a:t> 2 </a:t>
            </a:r>
            <a:r>
              <a:rPr lang="en-US" dirty="0" err="1"/>
              <a:t>câu</a:t>
            </a:r>
            <a:r>
              <a:rPr lang="en-US" dirty="0"/>
              <a:t>, </a:t>
            </a:r>
            <a:r>
              <a:rPr lang="en-US" dirty="0" err="1"/>
              <a:t>câu</a:t>
            </a:r>
            <a:r>
              <a:rPr lang="en-US" dirty="0"/>
              <a:t> 1 </a:t>
            </a:r>
            <a:r>
              <a:rPr lang="en-US" dirty="0" err="1"/>
              <a:t>ứng</a:t>
            </a:r>
            <a:r>
              <a:rPr lang="en-US" dirty="0"/>
              <a:t> </a:t>
            </a:r>
            <a:r>
              <a:rPr lang="en-US" dirty="0" err="1"/>
              <a:t>với</a:t>
            </a:r>
            <a:r>
              <a:rPr lang="en-US" dirty="0"/>
              <a:t> </a:t>
            </a:r>
            <a:r>
              <a:rPr lang="en-US" dirty="0" err="1"/>
              <a:t>mạng</a:t>
            </a:r>
            <a:r>
              <a:rPr lang="en-US" dirty="0"/>
              <a:t> </a:t>
            </a:r>
            <a:r>
              <a:rPr lang="en-US" dirty="0" err="1"/>
              <a:t>bên</a:t>
            </a:r>
            <a:r>
              <a:rPr lang="en-US" dirty="0"/>
              <a:t> </a:t>
            </a:r>
            <a:r>
              <a:rPr lang="en-US" dirty="0" err="1"/>
              <a:t>tay</a:t>
            </a:r>
            <a:r>
              <a:rPr lang="en-US" dirty="0"/>
              <a:t> </a:t>
            </a:r>
            <a:r>
              <a:rPr lang="en-US" dirty="0" err="1"/>
              <a:t>trái</a:t>
            </a:r>
            <a:r>
              <a:rPr lang="en-US" dirty="0"/>
              <a:t>, </a:t>
            </a:r>
            <a:r>
              <a:rPr lang="en-US" dirty="0" err="1"/>
              <a:t>và</a:t>
            </a:r>
            <a:r>
              <a:rPr lang="en-US" dirty="0"/>
              <a:t> </a:t>
            </a:r>
            <a:r>
              <a:rPr lang="en-US" dirty="0" err="1"/>
              <a:t>câu</a:t>
            </a:r>
            <a:r>
              <a:rPr lang="en-US" dirty="0"/>
              <a:t> </a:t>
            </a:r>
            <a:r>
              <a:rPr lang="en-US" dirty="0" err="1"/>
              <a:t>thứ</a:t>
            </a:r>
            <a:r>
              <a:rPr lang="en-US" dirty="0"/>
              <a:t> 2 </a:t>
            </a:r>
            <a:r>
              <a:rPr lang="en-US" dirty="0" err="1"/>
              <a:t>ứng</a:t>
            </a:r>
            <a:r>
              <a:rPr lang="en-US" dirty="0"/>
              <a:t> </a:t>
            </a:r>
            <a:r>
              <a:rPr lang="en-US" dirty="0" err="1"/>
              <a:t>với</a:t>
            </a:r>
            <a:r>
              <a:rPr lang="en-US" dirty="0"/>
              <a:t> </a:t>
            </a:r>
            <a:r>
              <a:rPr lang="en-US" dirty="0" err="1"/>
              <a:t>mạng</a:t>
            </a:r>
            <a:r>
              <a:rPr lang="en-US" dirty="0"/>
              <a:t> </a:t>
            </a:r>
            <a:r>
              <a:rPr lang="en-US" dirty="0" err="1"/>
              <a:t>bên</a:t>
            </a:r>
            <a:r>
              <a:rPr lang="en-US" dirty="0"/>
              <a:t> </a:t>
            </a:r>
            <a:r>
              <a:rPr lang="en-US" dirty="0" err="1"/>
              <a:t>tay</a:t>
            </a:r>
            <a:r>
              <a:rPr lang="en-US" dirty="0"/>
              <a:t> </a:t>
            </a:r>
            <a:r>
              <a:rPr lang="en-US" dirty="0" err="1"/>
              <a:t>phải</a:t>
            </a:r>
            <a:r>
              <a:rPr lang="en-US" dirty="0"/>
              <a:t>.</a:t>
            </a:r>
          </a:p>
          <a:p>
            <a:pPr algn="just"/>
            <a:r>
              <a:rPr lang="en-US" dirty="0" err="1"/>
              <a:t>Mỗi</a:t>
            </a:r>
            <a:r>
              <a:rPr lang="en-US" dirty="0"/>
              <a:t> </a:t>
            </a:r>
            <a:r>
              <a:rPr lang="en-US" dirty="0" err="1"/>
              <a:t>bên</a:t>
            </a:r>
            <a:r>
              <a:rPr lang="en-US" dirty="0"/>
              <a:t> </a:t>
            </a:r>
            <a:r>
              <a:rPr lang="en-US" dirty="0" err="1"/>
              <a:t>sẽ</a:t>
            </a:r>
            <a:r>
              <a:rPr lang="en-US" dirty="0"/>
              <a:t> </a:t>
            </a:r>
            <a:r>
              <a:rPr lang="en-US" dirty="0" err="1"/>
              <a:t>trải</a:t>
            </a:r>
            <a:r>
              <a:rPr lang="en-US" dirty="0"/>
              <a:t> qua </a:t>
            </a:r>
            <a:r>
              <a:rPr lang="en-US" dirty="0" err="1"/>
              <a:t>quá</a:t>
            </a:r>
            <a:r>
              <a:rPr lang="en-US" dirty="0"/>
              <a:t> </a:t>
            </a:r>
            <a:r>
              <a:rPr lang="en-US" dirty="0" err="1"/>
              <a:t>trình</a:t>
            </a:r>
            <a:r>
              <a:rPr lang="en-US" dirty="0"/>
              <a:t> </a:t>
            </a:r>
            <a:r>
              <a:rPr lang="en-US" dirty="0" err="1"/>
              <a:t>học</a:t>
            </a:r>
            <a:r>
              <a:rPr lang="en-US" dirty="0"/>
              <a:t> </a:t>
            </a:r>
            <a:r>
              <a:rPr lang="en-US" dirty="0" err="1"/>
              <a:t>với</a:t>
            </a:r>
            <a:r>
              <a:rPr lang="en-US" dirty="0"/>
              <a:t> 4 LSTM </a:t>
            </a:r>
            <a:r>
              <a:rPr lang="en-US" dirty="0" err="1"/>
              <a:t>được</a:t>
            </a:r>
            <a:r>
              <a:rPr lang="en-US" dirty="0"/>
              <a:t> </a:t>
            </a:r>
            <a:r>
              <a:rPr lang="en-US" dirty="0" err="1"/>
              <a:t>xếp</a:t>
            </a:r>
            <a:r>
              <a:rPr lang="en-US" dirty="0"/>
              <a:t> </a:t>
            </a:r>
            <a:r>
              <a:rPr lang="en-US" dirty="0" err="1"/>
              <a:t>chồng</a:t>
            </a:r>
            <a:r>
              <a:rPr lang="en-US" dirty="0"/>
              <a:t> </a:t>
            </a:r>
            <a:r>
              <a:rPr lang="en-US" dirty="0" err="1"/>
              <a:t>lên</a:t>
            </a:r>
            <a:r>
              <a:rPr lang="en-US" dirty="0"/>
              <a:t> </a:t>
            </a:r>
            <a:r>
              <a:rPr lang="en-US" dirty="0" err="1"/>
              <a:t>nhau</a:t>
            </a:r>
            <a:r>
              <a:rPr lang="en-US" dirty="0"/>
              <a:t> </a:t>
            </a:r>
            <a:r>
              <a:rPr lang="en-US" dirty="0" err="1"/>
              <a:t>để</a:t>
            </a:r>
            <a:r>
              <a:rPr lang="en-US" dirty="0"/>
              <a:t> </a:t>
            </a:r>
            <a:r>
              <a:rPr lang="en-US" dirty="0" err="1"/>
              <a:t>học</a:t>
            </a:r>
            <a:r>
              <a:rPr lang="en-US" dirty="0"/>
              <a:t>, </a:t>
            </a:r>
            <a:r>
              <a:rPr lang="en-US" dirty="0" err="1"/>
              <a:t>đầu</a:t>
            </a:r>
            <a:r>
              <a:rPr lang="en-US" dirty="0"/>
              <a:t> ra </a:t>
            </a:r>
            <a:r>
              <a:rPr lang="en-US" dirty="0" err="1"/>
              <a:t>của</a:t>
            </a:r>
            <a:r>
              <a:rPr lang="en-US" dirty="0"/>
              <a:t> </a:t>
            </a:r>
            <a:r>
              <a:rPr lang="en-US" dirty="0" err="1"/>
              <a:t>mỗi</a:t>
            </a:r>
            <a:r>
              <a:rPr lang="en-US" dirty="0"/>
              <a:t> </a:t>
            </a:r>
            <a:r>
              <a:rPr lang="en-US" dirty="0" err="1"/>
              <a:t>tầng</a:t>
            </a:r>
            <a:r>
              <a:rPr lang="en-US" dirty="0"/>
              <a:t> </a:t>
            </a:r>
            <a:r>
              <a:rPr lang="en-US" dirty="0" err="1"/>
              <a:t>sẽ</a:t>
            </a:r>
            <a:r>
              <a:rPr lang="en-US" dirty="0"/>
              <a:t> </a:t>
            </a:r>
            <a:r>
              <a:rPr lang="en-US" dirty="0" err="1"/>
              <a:t>là</a:t>
            </a:r>
            <a:r>
              <a:rPr lang="en-US" dirty="0"/>
              <a:t> </a:t>
            </a:r>
            <a:r>
              <a:rPr lang="en-US" dirty="0" err="1"/>
              <a:t>đầu</a:t>
            </a:r>
            <a:r>
              <a:rPr lang="en-US" dirty="0"/>
              <a:t> </a:t>
            </a:r>
            <a:r>
              <a:rPr lang="en-US" dirty="0" err="1"/>
              <a:t>vào</a:t>
            </a:r>
            <a:r>
              <a:rPr lang="en-US" dirty="0"/>
              <a:t> </a:t>
            </a:r>
            <a:r>
              <a:rPr lang="en-US" dirty="0" err="1"/>
              <a:t>của</a:t>
            </a:r>
            <a:r>
              <a:rPr lang="en-US" dirty="0"/>
              <a:t> </a:t>
            </a:r>
            <a:r>
              <a:rPr lang="en-US" dirty="0" err="1"/>
              <a:t>tầng</a:t>
            </a:r>
            <a:r>
              <a:rPr lang="en-US" dirty="0"/>
              <a:t> </a:t>
            </a:r>
            <a:r>
              <a:rPr lang="en-US" dirty="0" err="1"/>
              <a:t>kế</a:t>
            </a:r>
            <a:r>
              <a:rPr lang="en-US" dirty="0"/>
              <a:t> </a:t>
            </a:r>
            <a:r>
              <a:rPr lang="en-US" dirty="0" err="1"/>
              <a:t>tiếp</a:t>
            </a:r>
            <a:r>
              <a:rPr lang="en-US" dirty="0"/>
              <a:t>.</a:t>
            </a:r>
          </a:p>
          <a:p>
            <a:pPr algn="just"/>
            <a:r>
              <a:rPr lang="en-US" dirty="0" err="1"/>
              <a:t>Kết</a:t>
            </a:r>
            <a:r>
              <a:rPr lang="en-US" dirty="0"/>
              <a:t> </a:t>
            </a:r>
            <a:r>
              <a:rPr lang="en-US" dirty="0" err="1"/>
              <a:t>quả</a:t>
            </a:r>
            <a:r>
              <a:rPr lang="en-US" dirty="0"/>
              <a:t> </a:t>
            </a:r>
            <a:r>
              <a:rPr lang="en-US" dirty="0" err="1"/>
              <a:t>đầu</a:t>
            </a:r>
            <a:r>
              <a:rPr lang="en-US" dirty="0"/>
              <a:t> ra </a:t>
            </a:r>
            <a:r>
              <a:rPr lang="en-US" dirty="0" err="1"/>
              <a:t>ở</a:t>
            </a:r>
            <a:r>
              <a:rPr lang="en-US" dirty="0"/>
              <a:t> </a:t>
            </a:r>
            <a:r>
              <a:rPr lang="en-US" dirty="0" err="1"/>
              <a:t>mỗi</a:t>
            </a:r>
            <a:r>
              <a:rPr lang="en-US" dirty="0"/>
              <a:t> </a:t>
            </a:r>
            <a:r>
              <a:rPr lang="en-US" dirty="0" err="1"/>
              <a:t>tầng</a:t>
            </a:r>
            <a:r>
              <a:rPr lang="en-US" dirty="0"/>
              <a:t> </a:t>
            </a:r>
            <a:r>
              <a:rPr lang="en-US" dirty="0" err="1"/>
              <a:t>sẽ</a:t>
            </a:r>
            <a:r>
              <a:rPr lang="en-US" dirty="0"/>
              <a:t> </a:t>
            </a:r>
            <a:r>
              <a:rPr lang="en-US" dirty="0" err="1"/>
              <a:t>là</a:t>
            </a:r>
            <a:r>
              <a:rPr lang="en-US" dirty="0"/>
              <a:t> </a:t>
            </a:r>
            <a:r>
              <a:rPr lang="en-US" dirty="0" err="1"/>
              <a:t>tổng</a:t>
            </a:r>
            <a:r>
              <a:rPr lang="en-US" dirty="0"/>
              <a:t> </a:t>
            </a:r>
            <a:r>
              <a:rPr lang="en-US" dirty="0" err="1"/>
              <a:t>hợp</a:t>
            </a:r>
            <a:r>
              <a:rPr lang="en-US" dirty="0"/>
              <a:t> </a:t>
            </a:r>
            <a:r>
              <a:rPr lang="en-US" dirty="0" err="1"/>
              <a:t>kết</a:t>
            </a:r>
            <a:r>
              <a:rPr lang="en-US" dirty="0"/>
              <a:t> </a:t>
            </a:r>
            <a:r>
              <a:rPr lang="en-US" dirty="0" err="1"/>
              <a:t>quả</a:t>
            </a:r>
            <a:r>
              <a:rPr lang="en-US" dirty="0"/>
              <a:t> </a:t>
            </a:r>
            <a:r>
              <a:rPr lang="en-US" dirty="0" err="1"/>
              <a:t>của</a:t>
            </a:r>
            <a:r>
              <a:rPr lang="en-US" dirty="0"/>
              <a:t> </a:t>
            </a:r>
            <a:r>
              <a:rPr lang="en-US" dirty="0" err="1"/>
              <a:t>quá</a:t>
            </a:r>
            <a:r>
              <a:rPr lang="en-US" dirty="0"/>
              <a:t> </a:t>
            </a:r>
            <a:r>
              <a:rPr lang="en-US" dirty="0" err="1"/>
              <a:t>trình</a:t>
            </a:r>
            <a:r>
              <a:rPr lang="en-US" dirty="0"/>
              <a:t> </a:t>
            </a:r>
            <a:r>
              <a:rPr lang="en-US" dirty="0" err="1"/>
              <a:t>lan</a:t>
            </a:r>
            <a:r>
              <a:rPr lang="en-US" dirty="0"/>
              <a:t> </a:t>
            </a:r>
            <a:r>
              <a:rPr lang="en-US" dirty="0" err="1"/>
              <a:t>truyền</a:t>
            </a:r>
            <a:r>
              <a:rPr lang="en-US" dirty="0"/>
              <a:t> </a:t>
            </a:r>
            <a:r>
              <a:rPr lang="en-US" dirty="0" err="1"/>
              <a:t>thẳng</a:t>
            </a:r>
            <a:r>
              <a:rPr lang="en-US" dirty="0"/>
              <a:t> </a:t>
            </a:r>
            <a:r>
              <a:rPr lang="en-US" dirty="0" err="1"/>
              <a:t>và</a:t>
            </a:r>
            <a:r>
              <a:rPr lang="en-US" dirty="0"/>
              <a:t> </a:t>
            </a:r>
            <a:r>
              <a:rPr lang="en-US" dirty="0" err="1"/>
              <a:t>lan</a:t>
            </a:r>
            <a:r>
              <a:rPr lang="en-US" dirty="0"/>
              <a:t> </a:t>
            </a:r>
            <a:r>
              <a:rPr lang="en-US" dirty="0" err="1"/>
              <a:t>truyền</a:t>
            </a:r>
            <a:r>
              <a:rPr lang="en-US" dirty="0"/>
              <a:t> </a:t>
            </a:r>
            <a:r>
              <a:rPr lang="en-US" dirty="0" err="1"/>
              <a:t>ngược</a:t>
            </a:r>
            <a:r>
              <a:rPr lang="en-US" dirty="0"/>
              <a:t>.</a:t>
            </a:r>
          </a:p>
          <a:p>
            <a:pPr algn="just"/>
            <a:r>
              <a:rPr lang="en-US" dirty="0" err="1"/>
              <a:t>Mạng</a:t>
            </a:r>
            <a:r>
              <a:rPr lang="en-US" dirty="0"/>
              <a:t> </a:t>
            </a:r>
            <a:r>
              <a:rPr lang="en-US" dirty="0" err="1"/>
              <a:t>sử</a:t>
            </a:r>
            <a:r>
              <a:rPr lang="en-US" dirty="0"/>
              <a:t> </a:t>
            </a:r>
            <a:r>
              <a:rPr lang="en-US" dirty="0" err="1"/>
              <a:t>dụng</a:t>
            </a:r>
            <a:r>
              <a:rPr lang="en-US" dirty="0"/>
              <a:t> </a:t>
            </a:r>
            <a:r>
              <a:rPr lang="en-US" dirty="0" err="1"/>
              <a:t>ở</a:t>
            </a:r>
            <a:r>
              <a:rPr lang="en-US" dirty="0"/>
              <a:t> </a:t>
            </a:r>
            <a:r>
              <a:rPr lang="en-US" dirty="0" err="1"/>
              <a:t>bên</a:t>
            </a:r>
            <a:r>
              <a:rPr lang="en-US" dirty="0"/>
              <a:t> </a:t>
            </a:r>
            <a:r>
              <a:rPr lang="en-US" dirty="0" err="1"/>
              <a:t>bên</a:t>
            </a:r>
            <a:r>
              <a:rPr lang="en-US" dirty="0"/>
              <a:t> </a:t>
            </a:r>
            <a:r>
              <a:rPr lang="en-US" dirty="0" err="1"/>
              <a:t>đều</a:t>
            </a:r>
            <a:r>
              <a:rPr lang="en-US" dirty="0"/>
              <a:t> </a:t>
            </a:r>
            <a:r>
              <a:rPr lang="en-US" dirty="0" err="1"/>
              <a:t>giống</a:t>
            </a:r>
            <a:r>
              <a:rPr lang="en-US" dirty="0"/>
              <a:t> </a:t>
            </a:r>
            <a:r>
              <a:rPr lang="en-US" dirty="0" err="1"/>
              <a:t>nhau</a:t>
            </a:r>
            <a:r>
              <a:rPr lang="en-US" dirty="0"/>
              <a:t> </a:t>
            </a:r>
            <a:r>
              <a:rPr lang="en-US" dirty="0" err="1"/>
              <a:t>và</a:t>
            </a:r>
            <a:r>
              <a:rPr lang="en-US" dirty="0"/>
              <a:t> chia </a:t>
            </a:r>
            <a:r>
              <a:rPr lang="en-US" dirty="0" err="1"/>
              <a:t>sẽ</a:t>
            </a:r>
            <a:r>
              <a:rPr lang="en-US" dirty="0"/>
              <a:t> hyper parameter dung </a:t>
            </a:r>
            <a:r>
              <a:rPr lang="en-US" dirty="0" err="1"/>
              <a:t>chung</a:t>
            </a:r>
            <a:r>
              <a:rPr lang="en-US" dirty="0"/>
              <a:t>.</a:t>
            </a:r>
          </a:p>
          <a:p>
            <a:pPr algn="just"/>
            <a:r>
              <a:rPr lang="en-US" dirty="0" err="1"/>
              <a:t>Ở</a:t>
            </a:r>
            <a:r>
              <a:rPr lang="en-US" dirty="0"/>
              <a:t> </a:t>
            </a:r>
            <a:r>
              <a:rPr lang="en-US" dirty="0" err="1"/>
              <a:t>tầng</a:t>
            </a:r>
            <a:r>
              <a:rPr lang="en-US" dirty="0"/>
              <a:t> </a:t>
            </a:r>
            <a:r>
              <a:rPr lang="en-US" dirty="0" err="1"/>
              <a:t>cuối</a:t>
            </a:r>
            <a:r>
              <a:rPr lang="en-US" dirty="0"/>
              <a:t> </a:t>
            </a:r>
            <a:r>
              <a:rPr lang="en-US" dirty="0" err="1"/>
              <a:t>cùng</a:t>
            </a:r>
            <a:r>
              <a:rPr lang="en-US" dirty="0"/>
              <a:t> </a:t>
            </a:r>
            <a:r>
              <a:rPr lang="en-US" dirty="0" err="1"/>
              <a:t>của</a:t>
            </a:r>
            <a:r>
              <a:rPr lang="en-US" dirty="0"/>
              <a:t> LSTM </a:t>
            </a:r>
            <a:r>
              <a:rPr lang="en-US" dirty="0" err="1"/>
              <a:t>sẽ</a:t>
            </a:r>
            <a:r>
              <a:rPr lang="en-US" dirty="0"/>
              <a:t> </a:t>
            </a:r>
            <a:r>
              <a:rPr lang="en-US" dirty="0" err="1"/>
              <a:t>được</a:t>
            </a:r>
            <a:r>
              <a:rPr lang="en-US" dirty="0"/>
              <a:t> </a:t>
            </a:r>
            <a:r>
              <a:rPr lang="en-US" dirty="0" err="1"/>
              <a:t>đẩy</a:t>
            </a:r>
            <a:r>
              <a:rPr lang="en-US" dirty="0"/>
              <a:t> </a:t>
            </a:r>
            <a:r>
              <a:rPr lang="en-US" dirty="0" err="1"/>
              <a:t>vào</a:t>
            </a:r>
            <a:r>
              <a:rPr lang="en-US" dirty="0"/>
              <a:t> </a:t>
            </a:r>
            <a:r>
              <a:rPr lang="en-US" dirty="0" err="1"/>
              <a:t>một</a:t>
            </a:r>
            <a:r>
              <a:rPr lang="en-US" dirty="0"/>
              <a:t> </a:t>
            </a:r>
            <a:r>
              <a:rPr lang="en-US" dirty="0" err="1"/>
              <a:t>mạng</a:t>
            </a:r>
            <a:r>
              <a:rPr lang="en-US" dirty="0"/>
              <a:t> </a:t>
            </a:r>
            <a:r>
              <a:rPr lang="en-US" dirty="0" err="1"/>
              <a:t>truyền</a:t>
            </a:r>
            <a:r>
              <a:rPr lang="en-US" dirty="0"/>
              <a:t> </a:t>
            </a:r>
            <a:r>
              <a:rPr lang="en-US" dirty="0" err="1"/>
              <a:t>thẳng</a:t>
            </a:r>
            <a:r>
              <a:rPr lang="en-US" dirty="0"/>
              <a:t>, </a:t>
            </a:r>
            <a:r>
              <a:rPr lang="en-US" dirty="0" err="1"/>
              <a:t>chuẩn</a:t>
            </a:r>
            <a:r>
              <a:rPr lang="en-US" dirty="0"/>
              <a:t> </a:t>
            </a:r>
            <a:r>
              <a:rPr lang="en-US" dirty="0" err="1"/>
              <a:t>hoá</a:t>
            </a:r>
            <a:r>
              <a:rPr lang="en-US" dirty="0"/>
              <a:t> vector </a:t>
            </a:r>
            <a:r>
              <a:rPr lang="en-US" dirty="0" err="1"/>
              <a:t>thành</a:t>
            </a:r>
            <a:r>
              <a:rPr lang="en-US" dirty="0"/>
              <a:t> 128. </a:t>
            </a:r>
          </a:p>
          <a:p>
            <a:pPr algn="just"/>
            <a:r>
              <a:rPr lang="en-US" dirty="0"/>
              <a:t>Sau </a:t>
            </a:r>
            <a:r>
              <a:rPr lang="en-US" dirty="0" err="1"/>
              <a:t>khi</a:t>
            </a:r>
            <a:r>
              <a:rPr lang="en-US" dirty="0"/>
              <a:t> </a:t>
            </a:r>
            <a:r>
              <a:rPr lang="en-US" dirty="0" err="1"/>
              <a:t>đã</a:t>
            </a:r>
            <a:r>
              <a:rPr lang="en-US" dirty="0"/>
              <a:t> </a:t>
            </a:r>
            <a:r>
              <a:rPr lang="en-US" dirty="0" err="1"/>
              <a:t>đưa</a:t>
            </a:r>
            <a:r>
              <a:rPr lang="en-US" dirty="0"/>
              <a:t> </a:t>
            </a:r>
            <a:r>
              <a:rPr lang="en-US" dirty="0" err="1"/>
              <a:t>mạng</a:t>
            </a:r>
            <a:r>
              <a:rPr lang="en-US" dirty="0"/>
              <a:t> </a:t>
            </a:r>
            <a:r>
              <a:rPr lang="en-US" dirty="0" err="1"/>
              <a:t>truyền</a:t>
            </a:r>
            <a:r>
              <a:rPr lang="en-US" dirty="0"/>
              <a:t> </a:t>
            </a:r>
            <a:r>
              <a:rPr lang="en-US" dirty="0" err="1"/>
              <a:t>thẳng</a:t>
            </a:r>
            <a:r>
              <a:rPr lang="en-US" dirty="0"/>
              <a:t> </a:t>
            </a:r>
            <a:r>
              <a:rPr lang="en-US" dirty="0" err="1"/>
              <a:t>thì</a:t>
            </a:r>
            <a:r>
              <a:rPr lang="en-US" dirty="0"/>
              <a:t> </a:t>
            </a:r>
            <a:r>
              <a:rPr lang="en-US" dirty="0" err="1"/>
              <a:t>sẽ</a:t>
            </a:r>
            <a:r>
              <a:rPr lang="en-US" dirty="0"/>
              <a:t> </a:t>
            </a:r>
            <a:r>
              <a:rPr lang="en-US" dirty="0" err="1"/>
              <a:t>truyền</a:t>
            </a:r>
            <a:r>
              <a:rPr lang="en-US" dirty="0"/>
              <a:t> </a:t>
            </a:r>
            <a:r>
              <a:rPr lang="en-US" dirty="0" err="1"/>
              <a:t>vào</a:t>
            </a:r>
            <a:r>
              <a:rPr lang="en-US" dirty="0"/>
              <a:t> </a:t>
            </a:r>
            <a:r>
              <a:rPr lang="en-US" dirty="0" err="1"/>
              <a:t>không</a:t>
            </a:r>
            <a:r>
              <a:rPr lang="en-US" dirty="0"/>
              <a:t> </a:t>
            </a:r>
            <a:r>
              <a:rPr lang="en-US" dirty="0" err="1"/>
              <a:t>gian</a:t>
            </a:r>
            <a:r>
              <a:rPr lang="en-US" dirty="0"/>
              <a:t> </a:t>
            </a:r>
            <a:r>
              <a:rPr lang="en-US" dirty="0" err="1"/>
              <a:t>nhúng</a:t>
            </a:r>
            <a:r>
              <a:rPr lang="en-US" dirty="0"/>
              <a:t> </a:t>
            </a:r>
            <a:r>
              <a:rPr lang="en-US" dirty="0" err="1"/>
              <a:t>để</a:t>
            </a:r>
            <a:r>
              <a:rPr lang="en-US" dirty="0"/>
              <a:t> </a:t>
            </a:r>
            <a:r>
              <a:rPr lang="en-US" dirty="0" err="1"/>
              <a:t>tính</a:t>
            </a:r>
            <a:r>
              <a:rPr lang="en-US" dirty="0"/>
              <a:t> </a:t>
            </a:r>
            <a:r>
              <a:rPr lang="en-US" dirty="0" err="1"/>
              <a:t>toán</a:t>
            </a:r>
            <a:r>
              <a:rPr lang="en-US" dirty="0"/>
              <a:t>, </a:t>
            </a:r>
            <a:r>
              <a:rPr lang="en-US" dirty="0" err="1"/>
              <a:t>ở</a:t>
            </a:r>
            <a:r>
              <a:rPr lang="en-US" dirty="0"/>
              <a:t> </a:t>
            </a:r>
            <a:r>
              <a:rPr lang="en-US" dirty="0" err="1"/>
              <a:t>đó</a:t>
            </a:r>
            <a:r>
              <a:rPr lang="en-US" dirty="0"/>
              <a:t> </a:t>
            </a:r>
            <a:r>
              <a:rPr lang="en-US" dirty="0" err="1"/>
              <a:t>dựa</a:t>
            </a:r>
            <a:r>
              <a:rPr lang="en-US" dirty="0"/>
              <a:t> </a:t>
            </a:r>
            <a:r>
              <a:rPr lang="en-US" dirty="0" err="1"/>
              <a:t>vào</a:t>
            </a:r>
            <a:r>
              <a:rPr lang="en-US" dirty="0"/>
              <a:t> </a:t>
            </a:r>
            <a:r>
              <a:rPr lang="en-US" dirty="0" err="1"/>
              <a:t>nhãn</a:t>
            </a:r>
            <a:r>
              <a:rPr lang="en-US" dirty="0"/>
              <a:t> </a:t>
            </a:r>
            <a:r>
              <a:rPr lang="en-US" dirty="0" err="1"/>
              <a:t>của</a:t>
            </a:r>
            <a:r>
              <a:rPr lang="en-US" dirty="0"/>
              <a:t> </a:t>
            </a:r>
            <a:r>
              <a:rPr lang="en-US" dirty="0" err="1"/>
              <a:t>đầu</a:t>
            </a:r>
            <a:r>
              <a:rPr lang="en-US" dirty="0"/>
              <a:t> </a:t>
            </a:r>
            <a:r>
              <a:rPr lang="en-US" dirty="0" err="1"/>
              <a:t>vào</a:t>
            </a:r>
            <a:r>
              <a:rPr lang="en-US" dirty="0"/>
              <a:t> </a:t>
            </a:r>
            <a:r>
              <a:rPr lang="en-US" dirty="0" err="1"/>
              <a:t>quá</a:t>
            </a:r>
            <a:r>
              <a:rPr lang="en-US" dirty="0"/>
              <a:t> </a:t>
            </a:r>
            <a:r>
              <a:rPr lang="en-US" dirty="0" err="1"/>
              <a:t>trình</a:t>
            </a:r>
            <a:r>
              <a:rPr lang="en-US" dirty="0"/>
              <a:t> train </a:t>
            </a:r>
            <a:r>
              <a:rPr lang="en-US" dirty="0" err="1"/>
              <a:t>thì</a:t>
            </a:r>
            <a:r>
              <a:rPr lang="en-US" dirty="0"/>
              <a:t> </a:t>
            </a:r>
            <a:r>
              <a:rPr lang="en-US" dirty="0" err="1"/>
              <a:t>sẽ</a:t>
            </a:r>
            <a:r>
              <a:rPr lang="en-US" dirty="0"/>
              <a:t> </a:t>
            </a:r>
            <a:r>
              <a:rPr lang="en-US" dirty="0" err="1"/>
              <a:t>tính</a:t>
            </a:r>
            <a:r>
              <a:rPr lang="en-US" dirty="0"/>
              <a:t> </a:t>
            </a:r>
            <a:r>
              <a:rPr lang="en-US" dirty="0" err="1"/>
              <a:t>toán</a:t>
            </a:r>
            <a:r>
              <a:rPr lang="en-US" dirty="0"/>
              <a:t> Entropy function </a:t>
            </a:r>
            <a:r>
              <a:rPr lang="en-US" dirty="0" err="1"/>
              <a:t>dựa</a:t>
            </a:r>
            <a:r>
              <a:rPr lang="en-US" dirty="0"/>
              <a:t> </a:t>
            </a:r>
            <a:r>
              <a:rPr lang="en-US" dirty="0" err="1"/>
              <a:t>trên</a:t>
            </a:r>
            <a:r>
              <a:rPr lang="en-US" dirty="0"/>
              <a:t> </a:t>
            </a:r>
            <a:r>
              <a:rPr lang="en-US" dirty="0" err="1"/>
              <a:t>cosin</a:t>
            </a:r>
            <a:r>
              <a:rPr lang="en-US" dirty="0"/>
              <a:t>.</a:t>
            </a:r>
          </a:p>
          <a:p>
            <a:pPr marL="0" indent="0" algn="ctr">
              <a:buNone/>
            </a:pPr>
            <a:endParaRPr lang="en-US" i="1" dirty="0">
              <a:latin typeface="Cambria Math" panose="02040503050406030204" pitchFamily="18" charset="0"/>
            </a:endParaRPr>
          </a:p>
          <a:p>
            <a:pPr marL="0" indent="0" algn="ctr">
              <a:buNone/>
            </a:pPr>
            <a:endParaRPr lang="en-US" i="1" dirty="0">
              <a:latin typeface="Cambria Math" panose="02040503050406030204" pitchFamily="18" charset="0"/>
            </a:endParaRPr>
          </a:p>
          <a:p>
            <a:pPr marL="0" indent="0" algn="ctr">
              <a:buNone/>
            </a:pPr>
            <a:endParaRPr lang="en-US" i="1" dirty="0">
              <a:latin typeface="Cambria Math" panose="02040503050406030204" pitchFamily="18" charset="0"/>
            </a:endParaRPr>
          </a:p>
          <a:p>
            <a:pPr marL="0" indent="0" algn="ctr">
              <a:buNone/>
            </a:pPr>
            <a:endParaRPr lang="en-US" i="1" dirty="0">
              <a:latin typeface="Cambria Math" panose="02040503050406030204" pitchFamily="18" charset="0"/>
            </a:endParaRPr>
          </a:p>
          <a:p>
            <a:pPr marL="0" indent="0" algn="ctr">
              <a:buNone/>
            </a:pPr>
            <a:endParaRPr lang="en-US" i="1" dirty="0">
              <a:latin typeface="Cambria Math" panose="02040503050406030204" pitchFamily="18" charset="0"/>
            </a:endParaRPr>
          </a:p>
          <a:p>
            <a:pPr marL="0" indent="0" algn="ctr">
              <a:buNone/>
            </a:pPr>
            <a:endParaRPr lang="en-US" i="1" dirty="0">
              <a:latin typeface="Cambria Math" panose="02040503050406030204" pitchFamily="18" charset="0"/>
            </a:endParaRPr>
          </a:p>
          <a:p>
            <a:pPr marL="0" indent="0" algn="ctr">
              <a:buNone/>
            </a:pPr>
            <a:endParaRPr lang="en-US" i="1" dirty="0">
              <a:latin typeface="Cambria Math" panose="02040503050406030204" pitchFamily="18" charset="0"/>
            </a:endParaRPr>
          </a:p>
          <a:p>
            <a:pPr marL="0" indent="0" algn="ctr">
              <a:buNone/>
            </a:pPr>
            <a:endParaRPr lang="en-US" i="1" dirty="0">
              <a:latin typeface="Cambria Math" panose="02040503050406030204" pitchFamily="18" charset="0"/>
            </a:endParaRPr>
          </a:p>
          <a:p>
            <a:endParaRPr lang="en-US" dirty="0"/>
          </a:p>
          <a:p>
            <a:endParaRPr lang="en-US" dirty="0"/>
          </a:p>
        </p:txBody>
      </p:sp>
      <p:sp>
        <p:nvSpPr>
          <p:cNvPr id="4" name="Slide Number Placeholder 3">
            <a:extLst>
              <a:ext uri="{FF2B5EF4-FFF2-40B4-BE49-F238E27FC236}">
                <a16:creationId xmlns:a16="http://schemas.microsoft.com/office/drawing/2014/main" id="{3028F1AA-A9CD-EF43-B060-208390DB99AD}"/>
              </a:ext>
            </a:extLst>
          </p:cNvPr>
          <p:cNvSpPr>
            <a:spLocks noGrp="1"/>
          </p:cNvSpPr>
          <p:nvPr>
            <p:ph type="sldNum" sz="quarter" idx="12"/>
          </p:nvPr>
        </p:nvSpPr>
        <p:spPr/>
        <p:txBody>
          <a:bodyPr/>
          <a:lstStyle/>
          <a:p>
            <a:fld id="{20B7F220-0825-4B9B-9156-FF79F33775FE}" type="slidenum">
              <a:rPr lang="vi-VN" smtClean="0"/>
              <a:t>39</a:t>
            </a:fld>
            <a:endParaRPr lang="vi-VN"/>
          </a:p>
        </p:txBody>
      </p:sp>
    </p:spTree>
    <p:extLst>
      <p:ext uri="{BB962C8B-B14F-4D97-AF65-F5344CB8AC3E}">
        <p14:creationId xmlns:p14="http://schemas.microsoft.com/office/powerpoint/2010/main" val="3968403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D823D-30BE-B94F-BE72-B364989A861C}"/>
              </a:ext>
            </a:extLst>
          </p:cNvPr>
          <p:cNvSpPr>
            <a:spLocks noGrp="1"/>
          </p:cNvSpPr>
          <p:nvPr>
            <p:ph type="title"/>
          </p:nvPr>
        </p:nvSpPr>
        <p:spPr/>
        <p:txBody>
          <a:bodyPr/>
          <a:lstStyle/>
          <a:p>
            <a:r>
              <a:rPr lang="en-US" dirty="0"/>
              <a:t>CƠ SỞ DỮ LIỆU</a:t>
            </a:r>
          </a:p>
        </p:txBody>
      </p:sp>
      <p:sp>
        <p:nvSpPr>
          <p:cNvPr id="3" name="Content Placeholder 2">
            <a:extLst>
              <a:ext uri="{FF2B5EF4-FFF2-40B4-BE49-F238E27FC236}">
                <a16:creationId xmlns:a16="http://schemas.microsoft.com/office/drawing/2014/main" id="{F0ED3332-5BA9-434A-BC15-9E0B8FC10EAC}"/>
              </a:ext>
            </a:extLst>
          </p:cNvPr>
          <p:cNvSpPr>
            <a:spLocks noGrp="1"/>
          </p:cNvSpPr>
          <p:nvPr>
            <p:ph idx="1"/>
          </p:nvPr>
        </p:nvSpPr>
        <p:spPr/>
        <p:txBody>
          <a:bodyPr/>
          <a:lstStyle/>
          <a:p>
            <a:r>
              <a:rPr lang="en-US" dirty="0"/>
              <a:t>Word to </a:t>
            </a:r>
            <a:r>
              <a:rPr lang="en-US" dirty="0" err="1"/>
              <a:t>vec</a:t>
            </a:r>
            <a:endParaRPr lang="en-US" dirty="0"/>
          </a:p>
          <a:p>
            <a:pPr lvl="1"/>
            <a:r>
              <a:rPr lang="en-US" dirty="0"/>
              <a:t>Pretrained word embedding.</a:t>
            </a:r>
          </a:p>
          <a:p>
            <a:pPr lvl="1"/>
            <a:r>
              <a:rPr lang="en-US" dirty="0" err="1"/>
              <a:t>Gồm</a:t>
            </a:r>
            <a:r>
              <a:rPr lang="en-US" dirty="0"/>
              <a:t> 486 </a:t>
            </a:r>
            <a:r>
              <a:rPr lang="en-US" dirty="0" err="1"/>
              <a:t>từ</a:t>
            </a:r>
            <a:r>
              <a:rPr lang="en-US" dirty="0"/>
              <a:t> </a:t>
            </a:r>
            <a:r>
              <a:rPr lang="en-US" dirty="0" err="1"/>
              <a:t>độ</a:t>
            </a:r>
            <a:r>
              <a:rPr lang="en-US" dirty="0"/>
              <a:t> </a:t>
            </a:r>
            <a:r>
              <a:rPr lang="en-US" dirty="0" err="1"/>
              <a:t>dài</a:t>
            </a:r>
            <a:r>
              <a:rPr lang="en-US" dirty="0"/>
              <a:t> vector </a:t>
            </a:r>
            <a:r>
              <a:rPr lang="en-US" dirty="0" err="1"/>
              <a:t>là</a:t>
            </a:r>
            <a:r>
              <a:rPr lang="en-US" dirty="0"/>
              <a:t> 300.</a:t>
            </a:r>
          </a:p>
          <a:p>
            <a:pPr lvl="1"/>
            <a:r>
              <a:rPr lang="en-US" dirty="0" err="1"/>
              <a:t>Nguồn</a:t>
            </a:r>
            <a:r>
              <a:rPr lang="en-US" dirty="0"/>
              <a:t> </a:t>
            </a:r>
            <a:r>
              <a:rPr lang="en-US" dirty="0" err="1"/>
              <a:t>từ</a:t>
            </a:r>
            <a:r>
              <a:rPr lang="en-US" dirty="0"/>
              <a:t> wiki simple vector [1] </a:t>
            </a:r>
          </a:p>
          <a:p>
            <a:endParaRPr lang="en-US" dirty="0"/>
          </a:p>
          <a:p>
            <a:pPr lvl="1"/>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FAEFA053-1F2F-794A-B717-CDFA9154FE18}"/>
              </a:ext>
            </a:extLst>
          </p:cNvPr>
          <p:cNvSpPr>
            <a:spLocks noGrp="1"/>
          </p:cNvSpPr>
          <p:nvPr>
            <p:ph type="sldNum" sz="quarter" idx="12"/>
          </p:nvPr>
        </p:nvSpPr>
        <p:spPr/>
        <p:txBody>
          <a:bodyPr/>
          <a:lstStyle/>
          <a:p>
            <a:fld id="{20B7F220-0825-4B9B-9156-FF79F33775FE}" type="slidenum">
              <a:rPr lang="vi-VN" smtClean="0"/>
              <a:t>4</a:t>
            </a:fld>
            <a:endParaRPr lang="vi-VN"/>
          </a:p>
        </p:txBody>
      </p:sp>
      <p:pic>
        <p:nvPicPr>
          <p:cNvPr id="7" name="Picture 6">
            <a:extLst>
              <a:ext uri="{FF2B5EF4-FFF2-40B4-BE49-F238E27FC236}">
                <a16:creationId xmlns:a16="http://schemas.microsoft.com/office/drawing/2014/main" id="{51D06A2D-A856-CF4B-900D-BB0C60205F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25314"/>
            <a:ext cx="9144000" cy="2900855"/>
          </a:xfrm>
          <a:prstGeom prst="rect">
            <a:avLst/>
          </a:prstGeom>
        </p:spPr>
      </p:pic>
    </p:spTree>
    <p:extLst>
      <p:ext uri="{BB962C8B-B14F-4D97-AF65-F5344CB8AC3E}">
        <p14:creationId xmlns:p14="http://schemas.microsoft.com/office/powerpoint/2010/main" val="15094819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813E6-3CA7-3049-B8B2-5EA53CCFB074}"/>
              </a:ext>
            </a:extLst>
          </p:cNvPr>
          <p:cNvSpPr>
            <a:spLocks noGrp="1"/>
          </p:cNvSpPr>
          <p:nvPr>
            <p:ph type="title"/>
          </p:nvPr>
        </p:nvSpPr>
        <p:spPr/>
        <p:txBody>
          <a:bodyPr/>
          <a:lstStyle/>
          <a:p>
            <a:r>
              <a:rPr lang="en-US" dirty="0"/>
              <a:t>XỬ LÝ NGÔN NGỮ TỰ NHIÊN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FE65BC7-A504-1E4A-8001-B74A404B829C}"/>
                  </a:ext>
                </a:extLst>
              </p:cNvPr>
              <p:cNvSpPr>
                <a:spLocks noGrp="1"/>
              </p:cNvSpPr>
              <p:nvPr>
                <p:ph idx="1"/>
              </p:nvPr>
            </p:nvSpPr>
            <p:spPr/>
            <p:txBody>
              <a:bodyPr/>
              <a:lstStyle/>
              <a:p>
                <a:r>
                  <a:rPr lang="vi-VN" dirty="0"/>
                  <a:t>Đặt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𝑓</m:t>
                        </m:r>
                      </m:e>
                      <m:sub>
                        <m:r>
                          <a:rPr lang="vi-VN" i="1">
                            <a:latin typeface="Cambria Math" panose="02040503050406030204" pitchFamily="18" charset="0"/>
                          </a:rPr>
                          <m:t>𝑊</m:t>
                        </m:r>
                      </m:sub>
                    </m:sSub>
                  </m:oMath>
                </a14:m>
                <a:r>
                  <a:rPr lang="vi-VN" dirty="0"/>
                  <a:t>(</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1</m:t>
                        </m:r>
                      </m:sub>
                    </m:sSub>
                  </m:oMath>
                </a14:m>
                <a:r>
                  <a:rPr lang="vi-VN" dirty="0"/>
                  <a:t>) và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𝑓</m:t>
                        </m:r>
                      </m:e>
                      <m:sub>
                        <m:r>
                          <a:rPr lang="vi-VN" i="1">
                            <a:latin typeface="Cambria Math" panose="02040503050406030204" pitchFamily="18" charset="0"/>
                          </a:rPr>
                          <m:t>𝑊</m:t>
                        </m:r>
                      </m:sub>
                    </m:sSub>
                  </m:oMath>
                </a14:m>
                <a:r>
                  <a:rPr lang="vi-VN" dirty="0"/>
                  <a:t>(</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2</m:t>
                        </m:r>
                      </m:sub>
                    </m:sSub>
                  </m:oMath>
                </a14:m>
                <a:r>
                  <a:rPr lang="vi-VN" dirty="0"/>
                  <a:t>)  là các hình chiếu của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1</m:t>
                        </m:r>
                      </m:sub>
                    </m:sSub>
                  </m:oMath>
                </a14:m>
                <a:r>
                  <a:rPr lang="vi-VN" dirty="0"/>
                  <a:t>và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2</m:t>
                        </m:r>
                      </m:sub>
                    </m:sSub>
                  </m:oMath>
                </a14:m>
                <a:r>
                  <a:rPr lang="vi-VN" dirty="0"/>
                  <a:t>trong không gian nhúng được tính bởi hàm mạng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𝑓</m:t>
                        </m:r>
                      </m:e>
                      <m:sub>
                        <m:r>
                          <a:rPr lang="vi-VN" i="1">
                            <a:latin typeface="Cambria Math" panose="02040503050406030204" pitchFamily="18" charset="0"/>
                          </a:rPr>
                          <m:t>𝑊</m:t>
                        </m:r>
                      </m:sub>
                    </m:sSub>
                  </m:oMath>
                </a14:m>
                <a:r>
                  <a:rPr lang="en-US" dirty="0"/>
                  <a:t>, </a:t>
                </a:r>
                <a:r>
                  <a:rPr lang="vi-VN" dirty="0"/>
                  <a:t>năng lượng của mô hình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𝐸</m:t>
                        </m:r>
                      </m:e>
                      <m:sub>
                        <m:r>
                          <a:rPr lang="vi-VN" i="1">
                            <a:latin typeface="Cambria Math" panose="02040503050406030204" pitchFamily="18" charset="0"/>
                          </a:rPr>
                          <m:t>𝑊</m:t>
                        </m:r>
                      </m:sub>
                    </m:sSub>
                  </m:oMath>
                </a14:m>
                <a:r>
                  <a:rPr lang="en-US" dirty="0"/>
                  <a:t> </a:t>
                </a:r>
                <a:r>
                  <a:rPr lang="en-US" dirty="0" err="1"/>
                  <a:t>được</a:t>
                </a:r>
                <a:r>
                  <a:rPr lang="en-US" dirty="0"/>
                  <a:t> </a:t>
                </a:r>
                <a:r>
                  <a:rPr lang="en-US" dirty="0" err="1"/>
                  <a:t>tính</a:t>
                </a:r>
                <a:r>
                  <a:rPr lang="en-US" dirty="0"/>
                  <a:t> </a:t>
                </a:r>
                <a:r>
                  <a:rPr lang="en-US" dirty="0" err="1"/>
                  <a:t>bởi</a:t>
                </a:r>
                <a:endParaRPr lang="en-US" dirty="0"/>
              </a:p>
              <a:p>
                <a:pPr marL="0" indent="0" algn="ctr">
                  <a:buNone/>
                </a:pP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𝐸</m:t>
                        </m:r>
                      </m:e>
                      <m:sub>
                        <m:r>
                          <a:rPr lang="vi-VN" i="1">
                            <a:latin typeface="Cambria Math" panose="02040503050406030204" pitchFamily="18" charset="0"/>
                          </a:rPr>
                          <m:t>𝑊</m:t>
                        </m:r>
                      </m:sub>
                    </m:sSub>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1</m:t>
                        </m:r>
                      </m:sub>
                    </m:sSub>
                  </m:oMath>
                </a14:m>
                <a:r>
                  <a:rPr lang="vi-VN" dirty="0"/>
                  <a:t>,</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2</m:t>
                        </m:r>
                      </m:sub>
                    </m:sSub>
                    <m:r>
                      <a:rPr lang="vi-VN" i="1">
                        <a:latin typeface="Cambria Math" panose="02040503050406030204" pitchFamily="18" charset="0"/>
                      </a:rPr>
                      <m:t>)= </m:t>
                    </m:r>
                    <m:f>
                      <m:fPr>
                        <m:ctrlPr>
                          <a:rPr lang="en-US" i="1">
                            <a:latin typeface="Cambria Math" panose="02040503050406030204" pitchFamily="18" charset="0"/>
                          </a:rPr>
                        </m:ctrlPr>
                      </m:fPr>
                      <m:num>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𝑓</m:t>
                            </m:r>
                          </m:e>
                          <m:sub>
                            <m:r>
                              <a:rPr lang="vi-VN" i="1">
                                <a:latin typeface="Cambria Math" panose="02040503050406030204" pitchFamily="18" charset="0"/>
                              </a:rPr>
                              <m:t>𝑊</m:t>
                            </m:r>
                          </m:sub>
                        </m:sSub>
                        <m:r>
                          <a:rPr lang="vi-VN">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1</m:t>
                            </m:r>
                          </m:sub>
                        </m:sSub>
                        <m:r>
                          <a:rPr lang="vi-VN">
                            <a:latin typeface="Cambria Math" panose="02040503050406030204" pitchFamily="18" charset="0"/>
                          </a:rPr>
                          <m:t>)</m:t>
                        </m:r>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𝑓</m:t>
                            </m:r>
                          </m:e>
                          <m:sub>
                            <m:r>
                              <a:rPr lang="vi-VN" i="1">
                                <a:latin typeface="Cambria Math" panose="02040503050406030204" pitchFamily="18" charset="0"/>
                              </a:rPr>
                              <m:t>𝑊</m:t>
                            </m:r>
                          </m:sub>
                        </m:sSub>
                        <m:r>
                          <a:rPr lang="vi-VN">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2</m:t>
                            </m:r>
                          </m:sub>
                        </m:sSub>
                        <m:r>
                          <a:rPr lang="vi-VN">
                            <a:latin typeface="Cambria Math" panose="02040503050406030204" pitchFamily="18" charset="0"/>
                          </a:rPr>
                          <m:t>)</m:t>
                        </m:r>
                        <m:r>
                          <a:rPr lang="vi-VN" i="1">
                            <a:latin typeface="Cambria Math" panose="02040503050406030204" pitchFamily="18" charset="0"/>
                          </a:rPr>
                          <m:t>⟩</m:t>
                        </m:r>
                      </m:num>
                      <m:den>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𝑓</m:t>
                            </m:r>
                          </m:e>
                          <m:sub>
                            <m:r>
                              <a:rPr lang="vi-VN" i="1">
                                <a:latin typeface="Cambria Math" panose="02040503050406030204" pitchFamily="18" charset="0"/>
                              </a:rPr>
                              <m:t>𝑊</m:t>
                            </m:r>
                          </m:sub>
                        </m:sSub>
                        <m:r>
                          <a:rPr lang="vi-VN">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1</m:t>
                            </m:r>
                          </m:sub>
                        </m:sSub>
                        <m:r>
                          <a:rPr lang="vi-VN">
                            <a:latin typeface="Cambria Math" panose="02040503050406030204" pitchFamily="18" charset="0"/>
                          </a:rPr>
                          <m:t>)</m:t>
                        </m:r>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𝑓</m:t>
                            </m:r>
                          </m:e>
                          <m:sub>
                            <m:r>
                              <a:rPr lang="vi-VN" i="1">
                                <a:latin typeface="Cambria Math" panose="02040503050406030204" pitchFamily="18" charset="0"/>
                              </a:rPr>
                              <m:t>𝑊</m:t>
                            </m:r>
                          </m:sub>
                        </m:sSub>
                        <m:r>
                          <a:rPr lang="vi-VN">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2</m:t>
                            </m:r>
                          </m:sub>
                        </m:sSub>
                        <m:r>
                          <a:rPr lang="vi-VN">
                            <a:latin typeface="Cambria Math" panose="02040503050406030204" pitchFamily="18" charset="0"/>
                          </a:rPr>
                          <m:t>)</m:t>
                        </m:r>
                        <m:r>
                          <a:rPr lang="vi-VN" i="1">
                            <a:latin typeface="Cambria Math" panose="02040503050406030204" pitchFamily="18" charset="0"/>
                          </a:rPr>
                          <m:t> ||</m:t>
                        </m:r>
                      </m:den>
                    </m:f>
                  </m:oMath>
                </a14:m>
                <a:endParaRPr lang="en-US" dirty="0"/>
              </a:p>
              <a:p>
                <a:pPr algn="just"/>
                <a:r>
                  <a:rPr lang="en-US" dirty="0" err="1"/>
                  <a:t>Những</a:t>
                </a:r>
                <a:r>
                  <a:rPr lang="en-US" dirty="0"/>
                  <a:t> </a:t>
                </a:r>
                <a:r>
                  <a:rPr lang="en-US" dirty="0" err="1"/>
                  <a:t>câu</a:t>
                </a:r>
                <a:r>
                  <a:rPr lang="en-US" dirty="0"/>
                  <a:t> </a:t>
                </a:r>
                <a:r>
                  <a:rPr lang="en-US" dirty="0" err="1"/>
                  <a:t>có</a:t>
                </a:r>
                <a:r>
                  <a:rPr lang="en-US" dirty="0"/>
                  <a:t> </a:t>
                </a:r>
                <a:r>
                  <a:rPr lang="en-US" dirty="0" err="1"/>
                  <a:t>ý</a:t>
                </a:r>
                <a:r>
                  <a:rPr lang="en-US" dirty="0"/>
                  <a:t> </a:t>
                </a:r>
                <a:r>
                  <a:rPr lang="en-US" dirty="0" err="1"/>
                  <a:t>nghĩa</a:t>
                </a:r>
                <a:r>
                  <a:rPr lang="en-US" dirty="0"/>
                  <a:t> </a:t>
                </a:r>
                <a:r>
                  <a:rPr lang="en-US" dirty="0" err="1"/>
                  <a:t>tương</a:t>
                </a:r>
                <a:r>
                  <a:rPr lang="en-US" dirty="0"/>
                  <a:t> </a:t>
                </a:r>
                <a:r>
                  <a:rPr lang="en-US" dirty="0" err="1"/>
                  <a:t>tự</a:t>
                </a:r>
                <a:r>
                  <a:rPr lang="en-US" dirty="0"/>
                  <a:t> </a:t>
                </a:r>
                <a:r>
                  <a:rPr lang="en-US" dirty="0" err="1"/>
                  <a:t>khoảng</a:t>
                </a:r>
                <a:r>
                  <a:rPr lang="en-US" dirty="0"/>
                  <a:t> </a:t>
                </a:r>
                <a:r>
                  <a:rPr lang="en-US" dirty="0" err="1"/>
                  <a:t>cách</a:t>
                </a:r>
                <a:r>
                  <a:rPr lang="en-US" dirty="0"/>
                  <a:t> </a:t>
                </a:r>
                <a:r>
                  <a:rPr lang="en-US" dirty="0" err="1"/>
                  <a:t>giữa</a:t>
                </a:r>
                <a:r>
                  <a:rPr lang="en-US" dirty="0"/>
                  <a:t>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1</m:t>
                        </m:r>
                      </m:sub>
                    </m:sSub>
                  </m:oMath>
                </a14:m>
                <a:r>
                  <a:rPr lang="vi-VN" dirty="0"/>
                  <a:t>và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2</m:t>
                        </m:r>
                      </m:sub>
                    </m:sSub>
                  </m:oMath>
                </a14:m>
                <a:endParaRPr lang="en-US" dirty="0"/>
              </a:p>
              <a:p>
                <a:pPr lvl="1" algn="just"/>
                <a:r>
                  <a:rPr lang="en-US" dirty="0" err="1"/>
                  <a:t>Tương</a:t>
                </a:r>
                <a:r>
                  <a:rPr lang="en-US" dirty="0"/>
                  <a:t> </a:t>
                </a:r>
                <a:r>
                  <a:rPr lang="en-US" dirty="0" err="1"/>
                  <a:t>tự</a:t>
                </a:r>
                <a:r>
                  <a:rPr lang="en-US" dirty="0"/>
                  <a:t> </a:t>
                </a:r>
                <a:r>
                  <a:rPr lang="en-US" dirty="0" err="1"/>
                  <a:t>nhau</a:t>
                </a:r>
                <a:r>
                  <a:rPr lang="en-US" dirty="0"/>
                  <a:t> </a:t>
                </a:r>
                <a:r>
                  <a:rPr lang="en-US" dirty="0" err="1"/>
                  <a:t>thì</a:t>
                </a:r>
                <a:r>
                  <a:rPr lang="en-US" dirty="0"/>
                  <a:t> </a:t>
                </a:r>
                <a:r>
                  <a:rPr lang="en-US" dirty="0" err="1"/>
                  <a:t>khoảng</a:t>
                </a:r>
                <a:r>
                  <a:rPr lang="en-US" dirty="0"/>
                  <a:t> </a:t>
                </a:r>
                <a:r>
                  <a:rPr lang="en-US" dirty="0" err="1"/>
                  <a:t>cách</a:t>
                </a:r>
                <a:r>
                  <a:rPr lang="en-US" dirty="0"/>
                  <a:t> </a:t>
                </a:r>
                <a:r>
                  <a:rPr lang="en-US" dirty="0" err="1"/>
                  <a:t>đạt</a:t>
                </a:r>
                <a:r>
                  <a:rPr lang="en-US" dirty="0"/>
                  <a:t> </a:t>
                </a:r>
                <a:r>
                  <a:rPr lang="en-US" dirty="0" err="1"/>
                  <a:t>giá</a:t>
                </a:r>
                <a:r>
                  <a:rPr lang="en-US" dirty="0"/>
                  <a:t> </a:t>
                </a:r>
                <a:r>
                  <a:rPr lang="en-US" dirty="0" err="1"/>
                  <a:t>trị</a:t>
                </a:r>
                <a:r>
                  <a:rPr lang="en-US" dirty="0"/>
                  <a:t> </a:t>
                </a:r>
                <a:r>
                  <a:rPr lang="en-US" dirty="0" err="1"/>
                  <a:t>nhỏ</a:t>
                </a:r>
                <a:r>
                  <a:rPr lang="en-US" dirty="0"/>
                  <a:t> </a:t>
                </a:r>
                <a:r>
                  <a:rPr lang="en-US" dirty="0" err="1"/>
                  <a:t>nhất</a:t>
                </a:r>
                <a:r>
                  <a:rPr lang="en-US" dirty="0"/>
                  <a:t>.</a:t>
                </a:r>
              </a:p>
              <a:p>
                <a:pPr lvl="1" algn="just"/>
                <a:r>
                  <a:rPr lang="en-US" dirty="0" err="1"/>
                  <a:t>Không</a:t>
                </a:r>
                <a:r>
                  <a:rPr lang="en-US" dirty="0"/>
                  <a:t> </a:t>
                </a:r>
                <a:r>
                  <a:rPr lang="en-US" dirty="0" err="1"/>
                  <a:t>tương</a:t>
                </a:r>
                <a:r>
                  <a:rPr lang="en-US" dirty="0"/>
                  <a:t> </a:t>
                </a:r>
                <a:r>
                  <a:rPr lang="en-US" dirty="0" err="1"/>
                  <a:t>tự</a:t>
                </a:r>
                <a:r>
                  <a:rPr lang="en-US" dirty="0"/>
                  <a:t> </a:t>
                </a:r>
                <a:r>
                  <a:rPr lang="en-US" dirty="0" err="1"/>
                  <a:t>nhau</a:t>
                </a:r>
                <a:r>
                  <a:rPr lang="en-US" dirty="0"/>
                  <a:t> </a:t>
                </a:r>
                <a:r>
                  <a:rPr lang="en-US" dirty="0" err="1"/>
                  <a:t>thì</a:t>
                </a:r>
                <a:r>
                  <a:rPr lang="en-US" dirty="0"/>
                  <a:t> </a:t>
                </a:r>
                <a:r>
                  <a:rPr lang="en-US" dirty="0" err="1"/>
                  <a:t>khoảng</a:t>
                </a:r>
                <a:r>
                  <a:rPr lang="en-US" dirty="0"/>
                  <a:t> </a:t>
                </a:r>
                <a:r>
                  <a:rPr lang="en-US" dirty="0" err="1"/>
                  <a:t>cách</a:t>
                </a:r>
                <a:r>
                  <a:rPr lang="en-US" dirty="0"/>
                  <a:t> </a:t>
                </a:r>
                <a:r>
                  <a:rPr lang="en-US" dirty="0" err="1"/>
                  <a:t>đạt</a:t>
                </a:r>
                <a:r>
                  <a:rPr lang="en-US" dirty="0"/>
                  <a:t> </a:t>
                </a:r>
                <a:r>
                  <a:rPr lang="en-US" dirty="0" err="1"/>
                  <a:t>giá</a:t>
                </a:r>
                <a:r>
                  <a:rPr lang="en-US" dirty="0"/>
                  <a:t> </a:t>
                </a:r>
                <a:r>
                  <a:rPr lang="en-US" dirty="0" err="1"/>
                  <a:t>trị</a:t>
                </a:r>
                <a:r>
                  <a:rPr lang="en-US" dirty="0"/>
                  <a:t> </a:t>
                </a:r>
                <a:r>
                  <a:rPr lang="en-US" dirty="0" err="1"/>
                  <a:t>lớn</a:t>
                </a:r>
                <a:r>
                  <a:rPr lang="en-US" dirty="0"/>
                  <a:t> </a:t>
                </a:r>
                <a:r>
                  <a:rPr lang="en-US" dirty="0" err="1"/>
                  <a:t>nhất</a:t>
                </a:r>
                <a:r>
                  <a:rPr lang="en-US" dirty="0"/>
                  <a:t>.</a:t>
                </a:r>
              </a:p>
              <a:p>
                <a:pPr algn="just"/>
                <a:endParaRPr lang="en-US" dirty="0"/>
              </a:p>
            </p:txBody>
          </p:sp>
        </mc:Choice>
        <mc:Fallback xmlns="">
          <p:sp>
            <p:nvSpPr>
              <p:cNvPr id="3" name="Content Placeholder 2">
                <a:extLst>
                  <a:ext uri="{FF2B5EF4-FFF2-40B4-BE49-F238E27FC236}">
                    <a16:creationId xmlns:a16="http://schemas.microsoft.com/office/drawing/2014/main" id="{5FE65BC7-A504-1E4A-8001-B74A404B829C}"/>
                  </a:ext>
                </a:extLst>
              </p:cNvPr>
              <p:cNvSpPr>
                <a:spLocks noGrp="1" noRot="1" noChangeAspect="1" noMove="1" noResize="1" noEditPoints="1" noAdjustHandles="1" noChangeArrowheads="1" noChangeShapeType="1" noTextEdit="1"/>
              </p:cNvSpPr>
              <p:nvPr>
                <p:ph idx="1"/>
              </p:nvPr>
            </p:nvSpPr>
            <p:spPr>
              <a:blipFill>
                <a:blip r:embed="rId2"/>
                <a:stretch>
                  <a:fillRect l="-772" t="-84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DD1AB31-3EC0-9948-8C2E-0A39C4DD5B5A}"/>
              </a:ext>
            </a:extLst>
          </p:cNvPr>
          <p:cNvSpPr>
            <a:spLocks noGrp="1"/>
          </p:cNvSpPr>
          <p:nvPr>
            <p:ph type="sldNum" sz="quarter" idx="12"/>
          </p:nvPr>
        </p:nvSpPr>
        <p:spPr/>
        <p:txBody>
          <a:bodyPr/>
          <a:lstStyle/>
          <a:p>
            <a:fld id="{20B7F220-0825-4B9B-9156-FF79F33775FE}" type="slidenum">
              <a:rPr lang="vi-VN" smtClean="0"/>
              <a:t>40</a:t>
            </a:fld>
            <a:endParaRPr lang="vi-VN"/>
          </a:p>
        </p:txBody>
      </p:sp>
    </p:spTree>
    <p:extLst>
      <p:ext uri="{BB962C8B-B14F-4D97-AF65-F5344CB8AC3E}">
        <p14:creationId xmlns:p14="http://schemas.microsoft.com/office/powerpoint/2010/main" val="15427340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65437744-E6B2-E943-B738-E10B508CE5B9}"/>
              </a:ext>
            </a:extLst>
          </p:cNvPr>
          <p:cNvSpPr/>
          <p:nvPr/>
        </p:nvSpPr>
        <p:spPr>
          <a:xfrm>
            <a:off x="5421287" y="1852308"/>
            <a:ext cx="3542717" cy="4576959"/>
          </a:xfrm>
          <a:prstGeom prst="rect">
            <a:avLst/>
          </a:prstGeom>
        </p:spPr>
        <p:style>
          <a:lnRef idx="2">
            <a:schemeClr val="accent2"/>
          </a:lnRef>
          <a:fillRef idx="1">
            <a:schemeClr val="lt1"/>
          </a:fillRef>
          <a:effectRef idx="0">
            <a:schemeClr val="accent2"/>
          </a:effectRef>
          <a:fontRef idx="minor">
            <a:schemeClr val="dk1"/>
          </a:fontRef>
        </p:style>
        <p:txBody>
          <a:bodyPr rtlCol="0" anchor="b"/>
          <a:lstStyle/>
          <a:p>
            <a:pPr algn="ctr"/>
            <a:r>
              <a:rPr lang="vi-VN" dirty="0"/>
              <a:t>Xử lý ngôn ngữ tự nhiên</a:t>
            </a:r>
            <a:endParaRPr lang="en-US" dirty="0"/>
          </a:p>
        </p:txBody>
      </p:sp>
      <p:sp>
        <p:nvSpPr>
          <p:cNvPr id="2" name="Title 1">
            <a:extLst>
              <a:ext uri="{FF2B5EF4-FFF2-40B4-BE49-F238E27FC236}">
                <a16:creationId xmlns:a16="http://schemas.microsoft.com/office/drawing/2014/main" id="{E802844A-82FF-AB44-85D9-BFE0D60995FF}"/>
              </a:ext>
            </a:extLst>
          </p:cNvPr>
          <p:cNvSpPr>
            <a:spLocks noGrp="1"/>
          </p:cNvSpPr>
          <p:nvPr>
            <p:ph type="title"/>
          </p:nvPr>
        </p:nvSpPr>
        <p:spPr>
          <a:xfrm>
            <a:off x="1066800" y="189707"/>
            <a:ext cx="8229600" cy="1143000"/>
          </a:xfrm>
        </p:spPr>
        <p:txBody>
          <a:bodyPr/>
          <a:lstStyle/>
          <a:p>
            <a:r>
              <a:rPr lang="en-US" dirty="0"/>
              <a:t>MÔ HÌNH KIỂM TRA</a:t>
            </a:r>
          </a:p>
        </p:txBody>
      </p:sp>
      <p:sp>
        <p:nvSpPr>
          <p:cNvPr id="4" name="Slide Number Placeholder 3">
            <a:extLst>
              <a:ext uri="{FF2B5EF4-FFF2-40B4-BE49-F238E27FC236}">
                <a16:creationId xmlns:a16="http://schemas.microsoft.com/office/drawing/2014/main" id="{54536BC3-FFAE-0344-9257-9DB1C2D607D7}"/>
              </a:ext>
            </a:extLst>
          </p:cNvPr>
          <p:cNvSpPr>
            <a:spLocks noGrp="1"/>
          </p:cNvSpPr>
          <p:nvPr>
            <p:ph type="sldNum" sz="quarter" idx="12"/>
          </p:nvPr>
        </p:nvSpPr>
        <p:spPr/>
        <p:txBody>
          <a:bodyPr/>
          <a:lstStyle/>
          <a:p>
            <a:fld id="{20B7F220-0825-4B9B-9156-FF79F33775FE}" type="slidenum">
              <a:rPr lang="vi-VN" smtClean="0"/>
              <a:t>41</a:t>
            </a:fld>
            <a:endParaRPr lang="vi-VN"/>
          </a:p>
        </p:txBody>
      </p:sp>
      <p:sp>
        <p:nvSpPr>
          <p:cNvPr id="5" name="Slide Number Placeholder 3">
            <a:extLst>
              <a:ext uri="{FF2B5EF4-FFF2-40B4-BE49-F238E27FC236}">
                <a16:creationId xmlns:a16="http://schemas.microsoft.com/office/drawing/2014/main" id="{C4F37254-A747-BA4F-8C0E-CC96B5CA8ED0}"/>
              </a:ext>
            </a:extLst>
          </p:cNvPr>
          <p:cNvSpPr txBox="1">
            <a:spLocks/>
          </p:cNvSpPr>
          <p:nvPr/>
        </p:nvSpPr>
        <p:spPr>
          <a:xfrm>
            <a:off x="6553200" y="6356362"/>
            <a:ext cx="2133600" cy="365125"/>
          </a:xfrm>
          <a:prstGeom prst="rect">
            <a:avLst/>
          </a:prstGeom>
        </p:spPr>
        <p:txBody>
          <a:bodyPr vert="horz" lIns="91440" tIns="45720" rIns="91440" bIns="45720" rtlCol="0" anchor="ctr"/>
          <a:lstStyle>
            <a:defPPr>
              <a:defRPr lang="vi-V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0B7F220-0825-4B9B-9156-FF79F33775FE}" type="slidenum">
              <a:rPr lang="vi-VN" smtClean="0"/>
              <a:pPr/>
              <a:t>41</a:t>
            </a:fld>
            <a:endParaRPr lang="vi-VN"/>
          </a:p>
        </p:txBody>
      </p:sp>
      <p:sp>
        <p:nvSpPr>
          <p:cNvPr id="7" name="Rectangle 6">
            <a:extLst>
              <a:ext uri="{FF2B5EF4-FFF2-40B4-BE49-F238E27FC236}">
                <a16:creationId xmlns:a16="http://schemas.microsoft.com/office/drawing/2014/main" id="{2A389002-DEEB-DE43-9ADE-172D1BDA0135}"/>
              </a:ext>
            </a:extLst>
          </p:cNvPr>
          <p:cNvSpPr/>
          <p:nvPr/>
        </p:nvSpPr>
        <p:spPr>
          <a:xfrm>
            <a:off x="284270" y="1852308"/>
            <a:ext cx="2129589" cy="538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Câu đầu vào</a:t>
            </a:r>
            <a:endParaRPr lang="en-US" dirty="0"/>
          </a:p>
        </p:txBody>
      </p:sp>
      <p:sp>
        <p:nvSpPr>
          <p:cNvPr id="8" name="Rectangle 7">
            <a:extLst>
              <a:ext uri="{FF2B5EF4-FFF2-40B4-BE49-F238E27FC236}">
                <a16:creationId xmlns:a16="http://schemas.microsoft.com/office/drawing/2014/main" id="{3B844B2F-866F-D449-9377-329EAE87219D}"/>
              </a:ext>
            </a:extLst>
          </p:cNvPr>
          <p:cNvSpPr/>
          <p:nvPr/>
        </p:nvSpPr>
        <p:spPr>
          <a:xfrm>
            <a:off x="179996" y="2661219"/>
            <a:ext cx="4644190" cy="1407701"/>
          </a:xfrm>
          <a:prstGeom prst="rect">
            <a:avLst/>
          </a:prstGeom>
        </p:spPr>
        <p:style>
          <a:lnRef idx="2">
            <a:schemeClr val="accent2"/>
          </a:lnRef>
          <a:fillRef idx="1">
            <a:schemeClr val="lt1"/>
          </a:fillRef>
          <a:effectRef idx="0">
            <a:schemeClr val="accent2"/>
          </a:effectRef>
          <a:fontRef idx="minor">
            <a:schemeClr val="dk1"/>
          </a:fontRef>
        </p:style>
        <p:txBody>
          <a:bodyPr rtlCol="0" anchor="b"/>
          <a:lstStyle/>
          <a:p>
            <a:pPr algn="ctr"/>
            <a:r>
              <a:rPr lang="vi-VN" dirty="0"/>
              <a:t>Quá trình tiền xử lý câu</a:t>
            </a:r>
            <a:endParaRPr lang="en-US" dirty="0"/>
          </a:p>
        </p:txBody>
      </p:sp>
      <p:sp>
        <p:nvSpPr>
          <p:cNvPr id="9" name="Rectangle 8">
            <a:extLst>
              <a:ext uri="{FF2B5EF4-FFF2-40B4-BE49-F238E27FC236}">
                <a16:creationId xmlns:a16="http://schemas.microsoft.com/office/drawing/2014/main" id="{8C2D11CA-8225-CE46-9473-B911D28ACC0E}"/>
              </a:ext>
            </a:extLst>
          </p:cNvPr>
          <p:cNvSpPr/>
          <p:nvPr/>
        </p:nvSpPr>
        <p:spPr>
          <a:xfrm>
            <a:off x="284270" y="2805602"/>
            <a:ext cx="1155031" cy="9013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Tokenizer</a:t>
            </a:r>
          </a:p>
        </p:txBody>
      </p:sp>
      <p:sp>
        <p:nvSpPr>
          <p:cNvPr id="10" name="Rectangle 9">
            <a:extLst>
              <a:ext uri="{FF2B5EF4-FFF2-40B4-BE49-F238E27FC236}">
                <a16:creationId xmlns:a16="http://schemas.microsoft.com/office/drawing/2014/main" id="{8B42DAFF-EB7B-224C-9436-1E29EFD77CF7}"/>
              </a:ext>
            </a:extLst>
          </p:cNvPr>
          <p:cNvSpPr/>
          <p:nvPr/>
        </p:nvSpPr>
        <p:spPr>
          <a:xfrm>
            <a:off x="1575662" y="2802835"/>
            <a:ext cx="1515973" cy="9013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Chuyển đổi word to vector</a:t>
            </a:r>
            <a:endParaRPr lang="en-US" dirty="0"/>
          </a:p>
        </p:txBody>
      </p:sp>
      <p:sp>
        <p:nvSpPr>
          <p:cNvPr id="11" name="Rectangle 10">
            <a:extLst>
              <a:ext uri="{FF2B5EF4-FFF2-40B4-BE49-F238E27FC236}">
                <a16:creationId xmlns:a16="http://schemas.microsoft.com/office/drawing/2014/main" id="{1749FC58-0513-C442-83C4-EA598E7BF6C6}"/>
              </a:ext>
            </a:extLst>
          </p:cNvPr>
          <p:cNvSpPr/>
          <p:nvPr/>
        </p:nvSpPr>
        <p:spPr>
          <a:xfrm>
            <a:off x="3151800" y="2787547"/>
            <a:ext cx="1515973" cy="9166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Mapping từ trong câu với bộ từ điển</a:t>
            </a:r>
            <a:endParaRPr lang="en-US" dirty="0"/>
          </a:p>
        </p:txBody>
      </p:sp>
      <p:sp>
        <p:nvSpPr>
          <p:cNvPr id="13" name="Rectangle 12">
            <a:extLst>
              <a:ext uri="{FF2B5EF4-FFF2-40B4-BE49-F238E27FC236}">
                <a16:creationId xmlns:a16="http://schemas.microsoft.com/office/drawing/2014/main" id="{DE586DB5-975E-F74A-A853-1763A78E8DB7}"/>
              </a:ext>
            </a:extLst>
          </p:cNvPr>
          <p:cNvSpPr/>
          <p:nvPr/>
        </p:nvSpPr>
        <p:spPr>
          <a:xfrm>
            <a:off x="2708954" y="1855107"/>
            <a:ext cx="2129589" cy="5604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Mô hình word to vector pretrained</a:t>
            </a:r>
            <a:endParaRPr lang="en-US" dirty="0"/>
          </a:p>
        </p:txBody>
      </p:sp>
      <p:cxnSp>
        <p:nvCxnSpPr>
          <p:cNvPr id="15" name="Straight Arrow Connector 14">
            <a:extLst>
              <a:ext uri="{FF2B5EF4-FFF2-40B4-BE49-F238E27FC236}">
                <a16:creationId xmlns:a16="http://schemas.microsoft.com/office/drawing/2014/main" id="{CAAAA677-7772-DB42-B25D-A257082C5340}"/>
              </a:ext>
            </a:extLst>
          </p:cNvPr>
          <p:cNvCxnSpPr>
            <a:stCxn id="7" idx="2"/>
            <a:endCxn id="8" idx="0"/>
          </p:cNvCxnSpPr>
          <p:nvPr/>
        </p:nvCxnSpPr>
        <p:spPr>
          <a:xfrm>
            <a:off x="1349065" y="2391214"/>
            <a:ext cx="1153026" cy="2700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D8986EC-0106-CB41-A29D-67641B1005E4}"/>
              </a:ext>
            </a:extLst>
          </p:cNvPr>
          <p:cNvCxnSpPr>
            <a:cxnSpLocks/>
            <a:stCxn id="13" idx="2"/>
            <a:endCxn id="8" idx="0"/>
          </p:cNvCxnSpPr>
          <p:nvPr/>
        </p:nvCxnSpPr>
        <p:spPr>
          <a:xfrm flipH="1">
            <a:off x="2502091" y="2415572"/>
            <a:ext cx="1271658" cy="245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B07BE06B-EA15-4D4F-AFBE-BC819CA2AE9C}"/>
              </a:ext>
            </a:extLst>
          </p:cNvPr>
          <p:cNvGrpSpPr/>
          <p:nvPr/>
        </p:nvGrpSpPr>
        <p:grpSpPr>
          <a:xfrm>
            <a:off x="5954094" y="2250513"/>
            <a:ext cx="2616370" cy="1342919"/>
            <a:chOff x="5754941" y="4635349"/>
            <a:chExt cx="2616370" cy="1342919"/>
          </a:xfrm>
        </p:grpSpPr>
        <p:sp>
          <p:nvSpPr>
            <p:cNvPr id="23" name="Rectangle 22">
              <a:extLst>
                <a:ext uri="{FF2B5EF4-FFF2-40B4-BE49-F238E27FC236}">
                  <a16:creationId xmlns:a16="http://schemas.microsoft.com/office/drawing/2014/main" id="{1550068A-A902-B24D-8912-08353F7F5274}"/>
                </a:ext>
              </a:extLst>
            </p:cNvPr>
            <p:cNvSpPr/>
            <p:nvPr/>
          </p:nvSpPr>
          <p:spPr>
            <a:xfrm>
              <a:off x="5754941" y="4635349"/>
              <a:ext cx="2616370" cy="1342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Long Short Term Memory </a:t>
              </a:r>
              <a:endParaRPr lang="en-US" dirty="0"/>
            </a:p>
          </p:txBody>
        </p:sp>
        <p:cxnSp>
          <p:nvCxnSpPr>
            <p:cNvPr id="24" name="Straight Arrow Connector 23">
              <a:extLst>
                <a:ext uri="{FF2B5EF4-FFF2-40B4-BE49-F238E27FC236}">
                  <a16:creationId xmlns:a16="http://schemas.microsoft.com/office/drawing/2014/main" id="{96F7C1E2-3A98-C04F-83DD-D11D28443048}"/>
                </a:ext>
              </a:extLst>
            </p:cNvPr>
            <p:cNvCxnSpPr>
              <a:cxnSpLocks/>
            </p:cNvCxnSpPr>
            <p:nvPr/>
          </p:nvCxnSpPr>
          <p:spPr>
            <a:xfrm flipH="1" flipV="1">
              <a:off x="7378615" y="5306809"/>
              <a:ext cx="243391" cy="2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49BEB6C5-9008-3C44-82DC-7BEF36E2BBB2}"/>
              </a:ext>
            </a:extLst>
          </p:cNvPr>
          <p:cNvSpPr/>
          <p:nvPr/>
        </p:nvSpPr>
        <p:spPr>
          <a:xfrm>
            <a:off x="1925578" y="4958563"/>
            <a:ext cx="1660358" cy="93115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Mô hình huấn luyện</a:t>
            </a:r>
            <a:endParaRPr lang="en-US" dirty="0"/>
          </a:p>
        </p:txBody>
      </p:sp>
      <p:cxnSp>
        <p:nvCxnSpPr>
          <p:cNvPr id="40" name="Straight Arrow Connector 39">
            <a:extLst>
              <a:ext uri="{FF2B5EF4-FFF2-40B4-BE49-F238E27FC236}">
                <a16:creationId xmlns:a16="http://schemas.microsoft.com/office/drawing/2014/main" id="{B445ACDF-38E0-6743-971D-0458FCB7C118}"/>
              </a:ext>
            </a:extLst>
          </p:cNvPr>
          <p:cNvCxnSpPr>
            <a:cxnSpLocks/>
          </p:cNvCxnSpPr>
          <p:nvPr/>
        </p:nvCxnSpPr>
        <p:spPr>
          <a:xfrm flipV="1">
            <a:off x="4804134" y="3347785"/>
            <a:ext cx="591271" cy="7769"/>
          </a:xfrm>
          <a:prstGeom prst="straightConnector1">
            <a:avLst/>
          </a:prstGeom>
          <a:ln w="63500">
            <a:solidFill>
              <a:srgbClr val="00B050"/>
            </a:solidFill>
            <a:tailEnd type="triangle"/>
          </a:ln>
        </p:spPr>
        <p:style>
          <a:lnRef idx="3">
            <a:schemeClr val="accent3"/>
          </a:lnRef>
          <a:fillRef idx="0">
            <a:schemeClr val="accent3"/>
          </a:fillRef>
          <a:effectRef idx="2">
            <a:schemeClr val="accent3"/>
          </a:effectRef>
          <a:fontRef idx="minor">
            <a:schemeClr val="tx1"/>
          </a:fontRef>
        </p:style>
      </p:cxnSp>
      <p:sp>
        <p:nvSpPr>
          <p:cNvPr id="6" name="Rectangle 5">
            <a:extLst>
              <a:ext uri="{FF2B5EF4-FFF2-40B4-BE49-F238E27FC236}">
                <a16:creationId xmlns:a16="http://schemas.microsoft.com/office/drawing/2014/main" id="{371C3822-2E30-F04C-8B22-DD990D99EB7A}"/>
              </a:ext>
            </a:extLst>
          </p:cNvPr>
          <p:cNvSpPr/>
          <p:nvPr/>
        </p:nvSpPr>
        <p:spPr>
          <a:xfrm>
            <a:off x="5954094" y="3941229"/>
            <a:ext cx="2616371" cy="18644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Không</a:t>
            </a:r>
            <a:r>
              <a:rPr lang="en-US" dirty="0"/>
              <a:t> </a:t>
            </a:r>
            <a:r>
              <a:rPr lang="en-US" dirty="0" err="1"/>
              <a:t>gian</a:t>
            </a:r>
            <a:r>
              <a:rPr lang="en-US" dirty="0"/>
              <a:t> </a:t>
            </a:r>
            <a:r>
              <a:rPr lang="en-US" dirty="0" err="1"/>
              <a:t>nhúng</a:t>
            </a:r>
            <a:r>
              <a:rPr lang="en-US" dirty="0"/>
              <a:t> </a:t>
            </a:r>
            <a:r>
              <a:rPr lang="en-US" dirty="0" err="1"/>
              <a:t>để</a:t>
            </a:r>
            <a:r>
              <a:rPr lang="en-US" dirty="0"/>
              <a:t> </a:t>
            </a:r>
            <a:r>
              <a:rPr lang="en-US" dirty="0" err="1"/>
              <a:t>kiểm</a:t>
            </a:r>
            <a:r>
              <a:rPr lang="en-US" dirty="0"/>
              <a:t> </a:t>
            </a:r>
            <a:r>
              <a:rPr lang="en-US" dirty="0" err="1"/>
              <a:t>tra</a:t>
            </a:r>
            <a:r>
              <a:rPr lang="en-US" dirty="0"/>
              <a:t> </a:t>
            </a:r>
            <a:r>
              <a:rPr lang="en-US" dirty="0" err="1"/>
              <a:t>các</a:t>
            </a:r>
            <a:r>
              <a:rPr lang="en-US" dirty="0"/>
              <a:t> </a:t>
            </a:r>
            <a:r>
              <a:rPr lang="en-US" dirty="0" err="1"/>
              <a:t>lân</a:t>
            </a:r>
            <a:r>
              <a:rPr lang="en-US" dirty="0"/>
              <a:t> </a:t>
            </a:r>
            <a:r>
              <a:rPr lang="en-US" dirty="0" err="1"/>
              <a:t>cận</a:t>
            </a:r>
            <a:r>
              <a:rPr lang="en-US" dirty="0"/>
              <a:t> </a:t>
            </a:r>
            <a:r>
              <a:rPr lang="en-US" dirty="0" err="1"/>
              <a:t>của</a:t>
            </a:r>
            <a:r>
              <a:rPr lang="en-US" dirty="0"/>
              <a:t> </a:t>
            </a:r>
            <a:r>
              <a:rPr lang="en-US" dirty="0" err="1"/>
              <a:t>của</a:t>
            </a:r>
            <a:r>
              <a:rPr lang="en-US" dirty="0"/>
              <a:t> 2 </a:t>
            </a:r>
            <a:r>
              <a:rPr lang="en-US" dirty="0" err="1"/>
              <a:t>câu</a:t>
            </a:r>
            <a:r>
              <a:rPr lang="en-US" dirty="0"/>
              <a:t> </a:t>
            </a:r>
            <a:r>
              <a:rPr lang="en-US" dirty="0" err="1"/>
              <a:t>có</a:t>
            </a:r>
            <a:r>
              <a:rPr lang="en-US" dirty="0"/>
              <a:t> </a:t>
            </a:r>
            <a:r>
              <a:rPr lang="en-US" dirty="0" err="1"/>
              <a:t>mối</a:t>
            </a:r>
            <a:r>
              <a:rPr lang="en-US" dirty="0"/>
              <a:t> </a:t>
            </a:r>
            <a:r>
              <a:rPr lang="en-US" dirty="0" err="1"/>
              <a:t>liên</a:t>
            </a:r>
            <a:r>
              <a:rPr lang="en-US" dirty="0"/>
              <a:t> </a:t>
            </a:r>
            <a:r>
              <a:rPr lang="en-US" dirty="0" err="1"/>
              <a:t>quan</a:t>
            </a:r>
            <a:r>
              <a:rPr lang="en-US" dirty="0"/>
              <a:t> </a:t>
            </a:r>
            <a:r>
              <a:rPr lang="en-US" dirty="0" err="1"/>
              <a:t>gì</a:t>
            </a:r>
            <a:r>
              <a:rPr lang="en-US" dirty="0"/>
              <a:t> </a:t>
            </a:r>
            <a:r>
              <a:rPr lang="en-US" dirty="0" err="1"/>
              <a:t>nhau</a:t>
            </a:r>
            <a:r>
              <a:rPr lang="en-US" dirty="0"/>
              <a:t> hay </a:t>
            </a:r>
            <a:r>
              <a:rPr lang="en-US" dirty="0" err="1"/>
              <a:t>không</a:t>
            </a:r>
            <a:r>
              <a:rPr lang="en-US" dirty="0"/>
              <a:t> ?</a:t>
            </a:r>
          </a:p>
        </p:txBody>
      </p:sp>
      <p:cxnSp>
        <p:nvCxnSpPr>
          <p:cNvPr id="21" name="Straight Arrow Connector 20">
            <a:extLst>
              <a:ext uri="{FF2B5EF4-FFF2-40B4-BE49-F238E27FC236}">
                <a16:creationId xmlns:a16="http://schemas.microsoft.com/office/drawing/2014/main" id="{191F09F7-553B-D641-8088-FB646E11B77A}"/>
              </a:ext>
            </a:extLst>
          </p:cNvPr>
          <p:cNvCxnSpPr>
            <a:cxnSpLocks/>
            <a:stCxn id="28" idx="3"/>
          </p:cNvCxnSpPr>
          <p:nvPr/>
        </p:nvCxnSpPr>
        <p:spPr>
          <a:xfrm>
            <a:off x="3585936" y="5424141"/>
            <a:ext cx="1799726" cy="0"/>
          </a:xfrm>
          <a:prstGeom prst="straightConnector1">
            <a:avLst/>
          </a:prstGeom>
          <a:ln w="63500">
            <a:solidFill>
              <a:srgbClr val="00B050"/>
            </a:solidFill>
            <a:tailEnd type="triangle"/>
          </a:ln>
        </p:spPr>
        <p:style>
          <a:lnRef idx="3">
            <a:schemeClr val="accent3"/>
          </a:lnRef>
          <a:fillRef idx="0">
            <a:schemeClr val="accent3"/>
          </a:fillRef>
          <a:effectRef idx="2">
            <a:schemeClr val="accent3"/>
          </a:effectRef>
          <a:fontRef idx="minor">
            <a:schemeClr val="tx1"/>
          </a:fontRef>
        </p:style>
      </p:cxnSp>
      <p:cxnSp>
        <p:nvCxnSpPr>
          <p:cNvPr id="33" name="Straight Arrow Connector 32">
            <a:extLst>
              <a:ext uri="{FF2B5EF4-FFF2-40B4-BE49-F238E27FC236}">
                <a16:creationId xmlns:a16="http://schemas.microsoft.com/office/drawing/2014/main" id="{A74EF374-FF34-AC4A-B925-EAE5A99E0E54}"/>
              </a:ext>
            </a:extLst>
          </p:cNvPr>
          <p:cNvCxnSpPr>
            <a:cxnSpLocks/>
            <a:stCxn id="23" idx="2"/>
          </p:cNvCxnSpPr>
          <p:nvPr/>
        </p:nvCxnSpPr>
        <p:spPr>
          <a:xfrm>
            <a:off x="7262279" y="3593432"/>
            <a:ext cx="0" cy="335363"/>
          </a:xfrm>
          <a:prstGeom prst="straightConnector1">
            <a:avLst/>
          </a:prstGeom>
          <a:ln w="63500">
            <a:solidFill>
              <a:srgbClr val="00B050"/>
            </a:solidFill>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8008710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3E8EB-7292-804E-9BBF-01480B406CA2}"/>
              </a:ext>
            </a:extLst>
          </p:cNvPr>
          <p:cNvSpPr>
            <a:spLocks noGrp="1"/>
          </p:cNvSpPr>
          <p:nvPr>
            <p:ph type="title"/>
          </p:nvPr>
        </p:nvSpPr>
        <p:spPr/>
        <p:txBody>
          <a:bodyPr/>
          <a:lstStyle/>
          <a:p>
            <a:r>
              <a:rPr lang="en-US" dirty="0"/>
              <a:t>KẾT QUẢ THỰC NGHIỆM</a:t>
            </a:r>
          </a:p>
        </p:txBody>
      </p:sp>
      <p:sp>
        <p:nvSpPr>
          <p:cNvPr id="4" name="Slide Number Placeholder 3">
            <a:extLst>
              <a:ext uri="{FF2B5EF4-FFF2-40B4-BE49-F238E27FC236}">
                <a16:creationId xmlns:a16="http://schemas.microsoft.com/office/drawing/2014/main" id="{6B12BE50-9B7C-4E4B-BEE4-1C25221B2001}"/>
              </a:ext>
            </a:extLst>
          </p:cNvPr>
          <p:cNvSpPr>
            <a:spLocks noGrp="1"/>
          </p:cNvSpPr>
          <p:nvPr>
            <p:ph type="sldNum" sz="quarter" idx="12"/>
          </p:nvPr>
        </p:nvSpPr>
        <p:spPr/>
        <p:txBody>
          <a:bodyPr/>
          <a:lstStyle/>
          <a:p>
            <a:fld id="{20B7F220-0825-4B9B-9156-FF79F33775FE}" type="slidenum">
              <a:rPr lang="vi-VN" smtClean="0"/>
              <a:t>42</a:t>
            </a:fld>
            <a:endParaRPr lang="vi-VN"/>
          </a:p>
        </p:txBody>
      </p:sp>
      <p:sp>
        <p:nvSpPr>
          <p:cNvPr id="7" name="Content Placeholder 6">
            <a:extLst>
              <a:ext uri="{FF2B5EF4-FFF2-40B4-BE49-F238E27FC236}">
                <a16:creationId xmlns:a16="http://schemas.microsoft.com/office/drawing/2014/main" id="{CB80BBD4-1701-1C4D-BFF7-59220CCEB398}"/>
              </a:ext>
            </a:extLst>
          </p:cNvPr>
          <p:cNvSpPr>
            <a:spLocks noGrp="1"/>
          </p:cNvSpPr>
          <p:nvPr>
            <p:ph idx="1"/>
          </p:nvPr>
        </p:nvSpPr>
        <p:spPr/>
        <p:txBody>
          <a:bodyPr>
            <a:normAutofit lnSpcReduction="10000"/>
          </a:bodyPr>
          <a:lstStyle/>
          <a:p>
            <a:r>
              <a:rPr lang="en-US" dirty="0" err="1"/>
              <a:t>Kết</a:t>
            </a:r>
            <a:r>
              <a:rPr lang="en-US" dirty="0"/>
              <a:t> </a:t>
            </a:r>
            <a:r>
              <a:rPr lang="en-US" dirty="0" err="1"/>
              <a:t>quả</a:t>
            </a:r>
            <a:r>
              <a:rPr lang="en-US" dirty="0"/>
              <a:t> </a:t>
            </a:r>
          </a:p>
          <a:p>
            <a:pPr lvl="1"/>
            <a:r>
              <a:rPr lang="en-US" dirty="0" err="1"/>
              <a:t>Độ</a:t>
            </a:r>
            <a:r>
              <a:rPr lang="en-US" dirty="0"/>
              <a:t> </a:t>
            </a:r>
            <a:r>
              <a:rPr lang="en-US" dirty="0" err="1"/>
              <a:t>chính</a:t>
            </a:r>
            <a:r>
              <a:rPr lang="en-US" dirty="0"/>
              <a:t> </a:t>
            </a:r>
            <a:r>
              <a:rPr lang="en-US" dirty="0" err="1"/>
              <a:t>xác</a:t>
            </a:r>
            <a:r>
              <a:rPr lang="en-US" dirty="0"/>
              <a:t>: 82, 16 %  </a:t>
            </a:r>
          </a:p>
          <a:p>
            <a:pPr lvl="1"/>
            <a:r>
              <a:rPr lang="en-US" dirty="0"/>
              <a:t>Contrastive Loss : 0.051</a:t>
            </a:r>
          </a:p>
          <a:p>
            <a:pPr lvl="1"/>
            <a:r>
              <a:rPr lang="en-US" dirty="0" err="1"/>
              <a:t>Ví</a:t>
            </a:r>
            <a:r>
              <a:rPr lang="en-US" dirty="0"/>
              <a:t> </a:t>
            </a:r>
            <a:r>
              <a:rPr lang="en-US" dirty="0" err="1"/>
              <a:t>dụ</a:t>
            </a:r>
            <a:r>
              <a:rPr lang="en-US" dirty="0"/>
              <a:t> </a:t>
            </a:r>
            <a:r>
              <a:rPr lang="en-US" dirty="0" err="1"/>
              <a:t>về</a:t>
            </a:r>
            <a:r>
              <a:rPr lang="en-US" dirty="0"/>
              <a:t> </a:t>
            </a:r>
            <a:r>
              <a:rPr lang="en-US" dirty="0" err="1"/>
              <a:t>kết</a:t>
            </a:r>
            <a:r>
              <a:rPr lang="en-US" dirty="0"/>
              <a:t> </a:t>
            </a:r>
            <a:r>
              <a:rPr lang="en-US" dirty="0" err="1"/>
              <a:t>quả</a:t>
            </a:r>
            <a:r>
              <a:rPr lang="en-US" dirty="0"/>
              <a:t> </a:t>
            </a:r>
            <a:r>
              <a:rPr lang="en-US" dirty="0" err="1"/>
              <a:t>chạy</a:t>
            </a:r>
            <a:r>
              <a:rPr lang="en-US" dirty="0"/>
              <a:t>: </a:t>
            </a:r>
          </a:p>
          <a:p>
            <a:pPr lvl="2"/>
            <a:r>
              <a:rPr lang="en-US" dirty="0"/>
              <a:t>1   a woman in a long green shirt, a yellow backpack, and a bottle of water is walking across a street as a couple follows close behind.   a woman with a backpack is walking across the street.</a:t>
            </a:r>
          </a:p>
          <a:p>
            <a:pPr lvl="2"/>
            <a:r>
              <a:rPr lang="en-US" dirty="0"/>
              <a:t>0  two guys are flying a kite.    two men in white roll what appears to be bread or cakes.</a:t>
            </a:r>
          </a:p>
          <a:p>
            <a:r>
              <a:rPr lang="en-US" dirty="0"/>
              <a:t>So </a:t>
            </a:r>
            <a:r>
              <a:rPr lang="en-US" dirty="0" err="1"/>
              <a:t>sánh</a:t>
            </a:r>
            <a:r>
              <a:rPr lang="en-US" dirty="0"/>
              <a:t> </a:t>
            </a:r>
            <a:r>
              <a:rPr lang="en-US" dirty="0" err="1"/>
              <a:t>với</a:t>
            </a:r>
            <a:r>
              <a:rPr lang="en-US" dirty="0"/>
              <a:t> </a:t>
            </a:r>
            <a:r>
              <a:rPr lang="en-US" dirty="0" err="1"/>
              <a:t>kết</a:t>
            </a:r>
            <a:r>
              <a:rPr lang="en-US" dirty="0"/>
              <a:t> </a:t>
            </a:r>
            <a:r>
              <a:rPr lang="en-US" dirty="0" err="1"/>
              <a:t>quả</a:t>
            </a:r>
            <a:r>
              <a:rPr lang="en-US" dirty="0"/>
              <a:t> </a:t>
            </a:r>
            <a:r>
              <a:rPr lang="en-US" dirty="0" err="1"/>
              <a:t>bài</a:t>
            </a:r>
            <a:r>
              <a:rPr lang="en-US" dirty="0"/>
              <a:t> </a:t>
            </a:r>
            <a:r>
              <a:rPr lang="en-US" dirty="0" err="1"/>
              <a:t>toán</a:t>
            </a:r>
            <a:r>
              <a:rPr lang="en-US" dirty="0"/>
              <a:t> </a:t>
            </a:r>
          </a:p>
          <a:p>
            <a:pPr lvl="1"/>
            <a:r>
              <a:rPr lang="en-US" dirty="0" err="1"/>
              <a:t>Kết</a:t>
            </a:r>
            <a:r>
              <a:rPr lang="en-US" dirty="0"/>
              <a:t> </a:t>
            </a:r>
            <a:r>
              <a:rPr lang="en-US" dirty="0" err="1"/>
              <a:t>quả</a:t>
            </a:r>
            <a:r>
              <a:rPr lang="en-US" dirty="0"/>
              <a:t> </a:t>
            </a:r>
            <a:r>
              <a:rPr lang="en-US" dirty="0" err="1"/>
              <a:t>thực</a:t>
            </a:r>
            <a:r>
              <a:rPr lang="en-US" dirty="0"/>
              <a:t> </a:t>
            </a:r>
            <a:r>
              <a:rPr lang="en-US" dirty="0" err="1"/>
              <a:t>nghiệm</a:t>
            </a:r>
            <a:r>
              <a:rPr lang="en-US" dirty="0"/>
              <a:t> </a:t>
            </a:r>
            <a:r>
              <a:rPr lang="en-US" dirty="0" err="1"/>
              <a:t>từ</a:t>
            </a:r>
            <a:r>
              <a:rPr lang="en-US" dirty="0"/>
              <a:t> </a:t>
            </a:r>
            <a:r>
              <a:rPr lang="en-US" dirty="0" err="1"/>
              <a:t>dự</a:t>
            </a:r>
            <a:r>
              <a:rPr lang="en-US" dirty="0"/>
              <a:t> </a:t>
            </a:r>
            <a:r>
              <a:rPr lang="en-US" dirty="0" err="1"/>
              <a:t>án</a:t>
            </a:r>
            <a:r>
              <a:rPr lang="en-US" dirty="0"/>
              <a:t> </a:t>
            </a:r>
            <a:r>
              <a:rPr lang="en-US" dirty="0" err="1"/>
              <a:t>của</a:t>
            </a:r>
            <a:r>
              <a:rPr lang="en-US" dirty="0"/>
              <a:t> </a:t>
            </a:r>
            <a:r>
              <a:rPr lang="en-US" dirty="0" err="1"/>
              <a:t>bài</a:t>
            </a:r>
            <a:r>
              <a:rPr lang="en-US" dirty="0"/>
              <a:t> </a:t>
            </a:r>
            <a:r>
              <a:rPr lang="en-US" dirty="0" err="1"/>
              <a:t>báo</a:t>
            </a:r>
            <a:r>
              <a:rPr lang="en-US" dirty="0"/>
              <a:t>: </a:t>
            </a:r>
          </a:p>
          <a:p>
            <a:pPr lvl="2"/>
            <a:r>
              <a:rPr lang="en-US" dirty="0"/>
              <a:t>Training time: (8 core </a:t>
            </a:r>
            <a:r>
              <a:rPr lang="en-US" dirty="0" err="1"/>
              <a:t>cpu</a:t>
            </a:r>
            <a:r>
              <a:rPr lang="en-US" dirty="0"/>
              <a:t>) = 1 complete epoch : 8min 10secs (training requires </a:t>
            </a:r>
            <a:r>
              <a:rPr lang="en-US" dirty="0" err="1"/>
              <a:t>atleast</a:t>
            </a:r>
            <a:r>
              <a:rPr lang="en-US" dirty="0"/>
              <a:t> 50 epochs)  - Contrastive Loss : 0.0477</a:t>
            </a:r>
          </a:p>
          <a:p>
            <a:pPr lvl="2"/>
            <a:r>
              <a:rPr lang="en-US" dirty="0"/>
              <a:t>Evaluation performance : similarity measure for 100,000 pairs (8core </a:t>
            </a:r>
            <a:r>
              <a:rPr lang="en-US" dirty="0" err="1"/>
              <a:t>cpu</a:t>
            </a:r>
            <a:r>
              <a:rPr lang="en-US" dirty="0"/>
              <a:t>) = 2min 10secs - Accuracy 81%</a:t>
            </a:r>
          </a:p>
          <a:p>
            <a:pPr lvl="1"/>
            <a:endParaRPr lang="en-US" dirty="0"/>
          </a:p>
        </p:txBody>
      </p:sp>
    </p:spTree>
    <p:extLst>
      <p:ext uri="{BB962C8B-B14F-4D97-AF65-F5344CB8AC3E}">
        <p14:creationId xmlns:p14="http://schemas.microsoft.com/office/powerpoint/2010/main" val="35413156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93A83-D717-3144-8C85-3FD3D884CE77}"/>
              </a:ext>
            </a:extLst>
          </p:cNvPr>
          <p:cNvSpPr>
            <a:spLocks noGrp="1"/>
          </p:cNvSpPr>
          <p:nvPr>
            <p:ph type="title"/>
          </p:nvPr>
        </p:nvSpPr>
        <p:spPr/>
        <p:txBody>
          <a:bodyPr/>
          <a:lstStyle/>
          <a:p>
            <a:r>
              <a:rPr lang="en-US" dirty="0"/>
              <a:t>KẾT LUẬN</a:t>
            </a:r>
          </a:p>
        </p:txBody>
      </p:sp>
      <p:sp>
        <p:nvSpPr>
          <p:cNvPr id="3" name="Content Placeholder 2">
            <a:extLst>
              <a:ext uri="{FF2B5EF4-FFF2-40B4-BE49-F238E27FC236}">
                <a16:creationId xmlns:a16="http://schemas.microsoft.com/office/drawing/2014/main" id="{F231A392-E7C5-6747-98EE-24F3A82D7DF4}"/>
              </a:ext>
            </a:extLst>
          </p:cNvPr>
          <p:cNvSpPr>
            <a:spLocks noGrp="1"/>
          </p:cNvSpPr>
          <p:nvPr>
            <p:ph idx="1"/>
          </p:nvPr>
        </p:nvSpPr>
        <p:spPr/>
        <p:txBody>
          <a:bodyPr/>
          <a:lstStyle/>
          <a:p>
            <a:r>
              <a:rPr lang="en-US" dirty="0" err="1"/>
              <a:t>Những</a:t>
            </a:r>
            <a:r>
              <a:rPr lang="en-US" dirty="0"/>
              <a:t> </a:t>
            </a:r>
            <a:r>
              <a:rPr lang="en-US" dirty="0" err="1"/>
              <a:t>điều</a:t>
            </a:r>
            <a:r>
              <a:rPr lang="en-US" dirty="0"/>
              <a:t> </a:t>
            </a:r>
            <a:r>
              <a:rPr lang="en-US" dirty="0" err="1"/>
              <a:t>đã</a:t>
            </a:r>
            <a:r>
              <a:rPr lang="en-US" dirty="0"/>
              <a:t> </a:t>
            </a:r>
            <a:r>
              <a:rPr lang="en-US" dirty="0" err="1"/>
              <a:t>làm</a:t>
            </a:r>
            <a:r>
              <a:rPr lang="en-US" dirty="0"/>
              <a:t> </a:t>
            </a:r>
            <a:r>
              <a:rPr lang="en-US" dirty="0" err="1"/>
              <a:t>được</a:t>
            </a:r>
            <a:endParaRPr lang="en-US" dirty="0"/>
          </a:p>
          <a:p>
            <a:pPr lvl="1"/>
            <a:r>
              <a:rPr lang="en-US" dirty="0" err="1"/>
              <a:t>Xây</a:t>
            </a:r>
            <a:r>
              <a:rPr lang="en-US" dirty="0"/>
              <a:t> </a:t>
            </a:r>
            <a:r>
              <a:rPr lang="en-US" dirty="0" err="1"/>
              <a:t>dựng</a:t>
            </a:r>
            <a:r>
              <a:rPr lang="en-US" dirty="0"/>
              <a:t> </a:t>
            </a:r>
            <a:r>
              <a:rPr lang="en-US" dirty="0" err="1"/>
              <a:t>bộ</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tiếng</a:t>
            </a:r>
            <a:r>
              <a:rPr lang="en-US" dirty="0"/>
              <a:t> Anh.</a:t>
            </a:r>
          </a:p>
          <a:p>
            <a:pPr lvl="1"/>
            <a:r>
              <a:rPr lang="en-US" dirty="0" err="1"/>
              <a:t>Xây</a:t>
            </a:r>
            <a:r>
              <a:rPr lang="en-US" dirty="0"/>
              <a:t> </a:t>
            </a:r>
            <a:r>
              <a:rPr lang="en-US" dirty="0" err="1"/>
              <a:t>dựng</a:t>
            </a:r>
            <a:r>
              <a:rPr lang="en-US" dirty="0"/>
              <a:t> </a:t>
            </a:r>
            <a:r>
              <a:rPr lang="en-US" dirty="0" err="1"/>
              <a:t>hệ</a:t>
            </a:r>
            <a:r>
              <a:rPr lang="en-US" dirty="0"/>
              <a:t> </a:t>
            </a:r>
            <a:r>
              <a:rPr lang="en-US" dirty="0" err="1"/>
              <a:t>thống</a:t>
            </a:r>
            <a:r>
              <a:rPr lang="en-US" dirty="0"/>
              <a:t> </a:t>
            </a:r>
            <a:r>
              <a:rPr lang="en-US" dirty="0" err="1"/>
              <a:t>đánh</a:t>
            </a:r>
            <a:r>
              <a:rPr lang="en-US" dirty="0"/>
              <a:t> </a:t>
            </a:r>
            <a:r>
              <a:rPr lang="en-US" dirty="0" err="1"/>
              <a:t>giá</a:t>
            </a:r>
            <a:r>
              <a:rPr lang="en-US" dirty="0"/>
              <a:t> </a:t>
            </a:r>
            <a:r>
              <a:rPr lang="en-US" dirty="0" err="1"/>
              <a:t>tương</a:t>
            </a:r>
            <a:r>
              <a:rPr lang="en-US" dirty="0"/>
              <a:t> </a:t>
            </a:r>
            <a:r>
              <a:rPr lang="en-US" dirty="0" err="1"/>
              <a:t>đồng</a:t>
            </a:r>
            <a:r>
              <a:rPr lang="en-US" dirty="0"/>
              <a:t> </a:t>
            </a:r>
            <a:r>
              <a:rPr lang="en-US" dirty="0" err="1"/>
              <a:t>giữa</a:t>
            </a:r>
            <a:r>
              <a:rPr lang="en-US" dirty="0"/>
              <a:t> 2 </a:t>
            </a:r>
            <a:r>
              <a:rPr lang="en-US" dirty="0" err="1"/>
              <a:t>câu</a:t>
            </a:r>
            <a:r>
              <a:rPr lang="en-US" dirty="0"/>
              <a:t> </a:t>
            </a:r>
            <a:r>
              <a:rPr lang="en-US" dirty="0" err="1"/>
              <a:t>trong</a:t>
            </a:r>
            <a:r>
              <a:rPr lang="en-US" dirty="0"/>
              <a:t> </a:t>
            </a:r>
            <a:r>
              <a:rPr lang="en-US" dirty="0" err="1"/>
              <a:t>văn</a:t>
            </a:r>
            <a:r>
              <a:rPr lang="en-US" dirty="0"/>
              <a:t> </a:t>
            </a:r>
            <a:r>
              <a:rPr lang="en-US" dirty="0" err="1"/>
              <a:t>bản</a:t>
            </a:r>
            <a:r>
              <a:rPr lang="en-US" dirty="0"/>
              <a:t>.</a:t>
            </a:r>
          </a:p>
          <a:p>
            <a:pPr lvl="1"/>
            <a:r>
              <a:rPr lang="en-US" dirty="0" err="1"/>
              <a:t>Áp</a:t>
            </a:r>
            <a:r>
              <a:rPr lang="en-US" dirty="0"/>
              <a:t> </a:t>
            </a:r>
            <a:r>
              <a:rPr lang="en-US" dirty="0" err="1"/>
              <a:t>dụng</a:t>
            </a:r>
            <a:r>
              <a:rPr lang="en-US" dirty="0"/>
              <a:t> </a:t>
            </a:r>
            <a:r>
              <a:rPr lang="en-US" dirty="0" err="1"/>
              <a:t>các</a:t>
            </a:r>
            <a:r>
              <a:rPr lang="en-US" dirty="0"/>
              <a:t> </a:t>
            </a:r>
            <a:r>
              <a:rPr lang="en-US" dirty="0" err="1"/>
              <a:t>mô</a:t>
            </a:r>
            <a:r>
              <a:rPr lang="en-US" dirty="0"/>
              <a:t> </a:t>
            </a:r>
            <a:r>
              <a:rPr lang="en-US" dirty="0" err="1"/>
              <a:t>hình</a:t>
            </a:r>
            <a:r>
              <a:rPr lang="en-US" dirty="0"/>
              <a:t> Deep Learning </a:t>
            </a:r>
            <a:r>
              <a:rPr lang="en-US" dirty="0" err="1"/>
              <a:t>như</a:t>
            </a:r>
            <a:r>
              <a:rPr lang="en-US" dirty="0"/>
              <a:t> LSTM </a:t>
            </a:r>
            <a:r>
              <a:rPr lang="en-US" dirty="0" err="1"/>
              <a:t>cho</a:t>
            </a:r>
            <a:r>
              <a:rPr lang="en-US" dirty="0"/>
              <a:t> </a:t>
            </a:r>
            <a:r>
              <a:rPr lang="en-US" dirty="0" err="1"/>
              <a:t>bài</a:t>
            </a:r>
            <a:r>
              <a:rPr lang="en-US" dirty="0"/>
              <a:t> </a:t>
            </a:r>
            <a:r>
              <a:rPr lang="en-US" dirty="0" err="1"/>
              <a:t>toán</a:t>
            </a:r>
            <a:r>
              <a:rPr lang="en-US" dirty="0"/>
              <a:t> </a:t>
            </a:r>
            <a:r>
              <a:rPr lang="en-US" dirty="0" err="1"/>
              <a:t>đánh</a:t>
            </a:r>
            <a:r>
              <a:rPr lang="en-US" dirty="0"/>
              <a:t> </a:t>
            </a:r>
            <a:r>
              <a:rPr lang="en-US" dirty="0" err="1"/>
              <a:t>giá</a:t>
            </a:r>
            <a:r>
              <a:rPr lang="en-US" dirty="0"/>
              <a:t> </a:t>
            </a:r>
            <a:r>
              <a:rPr lang="en-US" dirty="0" err="1"/>
              <a:t>độ</a:t>
            </a:r>
            <a:r>
              <a:rPr lang="en-US" dirty="0"/>
              <a:t> </a:t>
            </a:r>
            <a:r>
              <a:rPr lang="en-US" dirty="0" err="1"/>
              <a:t>tương</a:t>
            </a:r>
            <a:r>
              <a:rPr lang="en-US" dirty="0"/>
              <a:t> </a:t>
            </a:r>
            <a:r>
              <a:rPr lang="en-US" dirty="0" err="1"/>
              <a:t>đồng</a:t>
            </a:r>
            <a:r>
              <a:rPr lang="en-US" dirty="0"/>
              <a:t>.</a:t>
            </a:r>
          </a:p>
          <a:p>
            <a:pPr marL="342891" lvl="1" indent="0">
              <a:buNone/>
            </a:pPr>
            <a:endParaRPr lang="en-US" dirty="0"/>
          </a:p>
          <a:p>
            <a:r>
              <a:rPr lang="en-US" dirty="0" err="1"/>
              <a:t>Những</a:t>
            </a:r>
            <a:r>
              <a:rPr lang="en-US" dirty="0"/>
              <a:t> </a:t>
            </a:r>
            <a:r>
              <a:rPr lang="en-US" dirty="0" err="1"/>
              <a:t>điều</a:t>
            </a:r>
            <a:r>
              <a:rPr lang="en-US" dirty="0"/>
              <a:t> </a:t>
            </a:r>
            <a:r>
              <a:rPr lang="en-US" dirty="0" err="1"/>
              <a:t>chưa</a:t>
            </a:r>
            <a:r>
              <a:rPr lang="en-US" dirty="0"/>
              <a:t> </a:t>
            </a:r>
            <a:r>
              <a:rPr lang="en-US" dirty="0" err="1"/>
              <a:t>làm</a:t>
            </a:r>
            <a:r>
              <a:rPr lang="en-US" dirty="0"/>
              <a:t> </a:t>
            </a:r>
            <a:r>
              <a:rPr lang="en-US" dirty="0" err="1"/>
              <a:t>được</a:t>
            </a:r>
            <a:endParaRPr lang="en-US" dirty="0"/>
          </a:p>
          <a:p>
            <a:pPr lvl="1"/>
            <a:r>
              <a:rPr lang="en-US" dirty="0" err="1"/>
              <a:t>Bộ</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còn</a:t>
            </a:r>
            <a:r>
              <a:rPr lang="en-US" dirty="0"/>
              <a:t> </a:t>
            </a:r>
            <a:r>
              <a:rPr lang="en-US" dirty="0" err="1"/>
              <a:t>ít</a:t>
            </a:r>
            <a:r>
              <a:rPr lang="en-US" dirty="0"/>
              <a:t>.</a:t>
            </a:r>
          </a:p>
          <a:p>
            <a:pPr lvl="1"/>
            <a:r>
              <a:rPr lang="en-US" dirty="0" err="1"/>
              <a:t>Chưa</a:t>
            </a:r>
            <a:r>
              <a:rPr lang="en-US" dirty="0"/>
              <a:t> </a:t>
            </a:r>
            <a:r>
              <a:rPr lang="en-US" dirty="0" err="1"/>
              <a:t>xây</a:t>
            </a:r>
            <a:r>
              <a:rPr lang="en-US" dirty="0"/>
              <a:t> </a:t>
            </a:r>
            <a:r>
              <a:rPr lang="en-US" dirty="0" err="1"/>
              <a:t>dựng</a:t>
            </a:r>
            <a:r>
              <a:rPr lang="en-US" dirty="0"/>
              <a:t> </a:t>
            </a:r>
            <a:r>
              <a:rPr lang="en-US" dirty="0" err="1"/>
              <a:t>được</a:t>
            </a:r>
            <a:r>
              <a:rPr lang="en-US" dirty="0"/>
              <a:t> </a:t>
            </a:r>
            <a:r>
              <a:rPr lang="en-US" dirty="0" err="1"/>
              <a:t>hệ</a:t>
            </a:r>
            <a:r>
              <a:rPr lang="en-US" dirty="0"/>
              <a:t> </a:t>
            </a:r>
            <a:r>
              <a:rPr lang="en-US" dirty="0" err="1"/>
              <a:t>thống</a:t>
            </a:r>
            <a:r>
              <a:rPr lang="en-US" dirty="0"/>
              <a:t> </a:t>
            </a:r>
            <a:r>
              <a:rPr lang="en-US" dirty="0" err="1"/>
              <a:t>cho</a:t>
            </a:r>
            <a:r>
              <a:rPr lang="en-US" dirty="0"/>
              <a:t> </a:t>
            </a:r>
            <a:r>
              <a:rPr lang="en-US" dirty="0" err="1"/>
              <a:t>tiếng</a:t>
            </a:r>
            <a:r>
              <a:rPr lang="en-US" dirty="0"/>
              <a:t> </a:t>
            </a:r>
            <a:r>
              <a:rPr lang="en-US" dirty="0" err="1"/>
              <a:t>Việt</a:t>
            </a:r>
            <a:r>
              <a:rPr lang="en-US" dirty="0"/>
              <a:t> do </a:t>
            </a:r>
            <a:r>
              <a:rPr lang="en-US" dirty="0" err="1"/>
              <a:t>thiếu</a:t>
            </a:r>
            <a:r>
              <a:rPr lang="en-US" dirty="0"/>
              <a:t> </a:t>
            </a:r>
            <a:r>
              <a:rPr lang="en-US" dirty="0" err="1"/>
              <a:t>dữ</a:t>
            </a:r>
            <a:r>
              <a:rPr lang="en-US" dirty="0"/>
              <a:t> </a:t>
            </a:r>
            <a:r>
              <a:rPr lang="en-US" dirty="0" err="1"/>
              <a:t>liệu</a:t>
            </a:r>
            <a:r>
              <a:rPr lang="en-US" dirty="0"/>
              <a:t>.</a:t>
            </a:r>
          </a:p>
          <a:p>
            <a:pPr lvl="1"/>
            <a:r>
              <a:rPr lang="en-US" dirty="0" err="1"/>
              <a:t>Kết</a:t>
            </a:r>
            <a:r>
              <a:rPr lang="en-US" dirty="0"/>
              <a:t> </a:t>
            </a:r>
            <a:r>
              <a:rPr lang="en-US" dirty="0" err="1"/>
              <a:t>quả</a:t>
            </a:r>
            <a:r>
              <a:rPr lang="en-US" dirty="0"/>
              <a:t> </a:t>
            </a:r>
            <a:r>
              <a:rPr lang="en-US" dirty="0" err="1"/>
              <a:t>vẫn</a:t>
            </a:r>
            <a:r>
              <a:rPr lang="en-US" dirty="0"/>
              <a:t> </a:t>
            </a:r>
            <a:r>
              <a:rPr lang="en-US" dirty="0" err="1"/>
              <a:t>chưa</a:t>
            </a:r>
            <a:r>
              <a:rPr lang="en-US" dirty="0"/>
              <a:t> </a:t>
            </a:r>
            <a:r>
              <a:rPr lang="en-US" dirty="0" err="1"/>
              <a:t>đạt</a:t>
            </a:r>
            <a:r>
              <a:rPr lang="en-US" dirty="0"/>
              <a:t> </a:t>
            </a:r>
            <a:r>
              <a:rPr lang="en-US" dirty="0" err="1"/>
              <a:t>độ</a:t>
            </a:r>
            <a:r>
              <a:rPr lang="en-US" dirty="0"/>
              <a:t> </a:t>
            </a:r>
            <a:r>
              <a:rPr lang="en-US" dirty="0" err="1"/>
              <a:t>chính</a:t>
            </a:r>
            <a:r>
              <a:rPr lang="en-US" dirty="0"/>
              <a:t> </a:t>
            </a:r>
            <a:r>
              <a:rPr lang="en-US" dirty="0" err="1"/>
              <a:t>xác</a:t>
            </a:r>
            <a:r>
              <a:rPr lang="en-US" dirty="0"/>
              <a:t> </a:t>
            </a:r>
            <a:r>
              <a:rPr lang="en-US" dirty="0" err="1"/>
              <a:t>cao</a:t>
            </a:r>
            <a:r>
              <a:rPr lang="en-US" dirty="0"/>
              <a:t>.</a:t>
            </a:r>
          </a:p>
          <a:p>
            <a:pPr lvl="1"/>
            <a:endParaRPr lang="en-US" dirty="0"/>
          </a:p>
        </p:txBody>
      </p:sp>
      <p:sp>
        <p:nvSpPr>
          <p:cNvPr id="4" name="Slide Number Placeholder 3">
            <a:extLst>
              <a:ext uri="{FF2B5EF4-FFF2-40B4-BE49-F238E27FC236}">
                <a16:creationId xmlns:a16="http://schemas.microsoft.com/office/drawing/2014/main" id="{0415FE17-6259-0741-8537-59424E11EDC0}"/>
              </a:ext>
            </a:extLst>
          </p:cNvPr>
          <p:cNvSpPr>
            <a:spLocks noGrp="1"/>
          </p:cNvSpPr>
          <p:nvPr>
            <p:ph type="sldNum" sz="quarter" idx="12"/>
          </p:nvPr>
        </p:nvSpPr>
        <p:spPr/>
        <p:txBody>
          <a:bodyPr/>
          <a:lstStyle/>
          <a:p>
            <a:fld id="{20B7F220-0825-4B9B-9156-FF79F33775FE}" type="slidenum">
              <a:rPr lang="vi-VN" smtClean="0"/>
              <a:t>43</a:t>
            </a:fld>
            <a:endParaRPr lang="vi-VN"/>
          </a:p>
        </p:txBody>
      </p:sp>
    </p:spTree>
    <p:extLst>
      <p:ext uri="{BB962C8B-B14F-4D97-AF65-F5344CB8AC3E}">
        <p14:creationId xmlns:p14="http://schemas.microsoft.com/office/powerpoint/2010/main" val="42167937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16C49-6B22-CD40-A56E-BAD26CADCB62}"/>
              </a:ext>
            </a:extLst>
          </p:cNvPr>
          <p:cNvSpPr>
            <a:spLocks noGrp="1"/>
          </p:cNvSpPr>
          <p:nvPr>
            <p:ph type="title"/>
          </p:nvPr>
        </p:nvSpPr>
        <p:spPr/>
        <p:txBody>
          <a:bodyPr/>
          <a:lstStyle/>
          <a:p>
            <a:r>
              <a:rPr lang="en-US" dirty="0"/>
              <a:t>HƯỚNG PHÁT TRIỂN</a:t>
            </a:r>
          </a:p>
        </p:txBody>
      </p:sp>
      <p:sp>
        <p:nvSpPr>
          <p:cNvPr id="3" name="Content Placeholder 2">
            <a:extLst>
              <a:ext uri="{FF2B5EF4-FFF2-40B4-BE49-F238E27FC236}">
                <a16:creationId xmlns:a16="http://schemas.microsoft.com/office/drawing/2014/main" id="{F40C315E-3586-9D40-8B01-3043F20F9BE8}"/>
              </a:ext>
            </a:extLst>
          </p:cNvPr>
          <p:cNvSpPr>
            <a:spLocks noGrp="1"/>
          </p:cNvSpPr>
          <p:nvPr>
            <p:ph idx="1"/>
          </p:nvPr>
        </p:nvSpPr>
        <p:spPr/>
        <p:txBody>
          <a:bodyPr/>
          <a:lstStyle/>
          <a:p>
            <a:r>
              <a:rPr lang="en-US" dirty="0" err="1"/>
              <a:t>Xây</a:t>
            </a:r>
            <a:r>
              <a:rPr lang="en-US" dirty="0"/>
              <a:t> </a:t>
            </a:r>
            <a:r>
              <a:rPr lang="en-US" dirty="0" err="1"/>
              <a:t>dựng</a:t>
            </a:r>
            <a:r>
              <a:rPr lang="en-US" dirty="0"/>
              <a:t> </a:t>
            </a:r>
            <a:r>
              <a:rPr lang="en-US" dirty="0" err="1"/>
              <a:t>bộ</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tiếng</a:t>
            </a:r>
            <a:r>
              <a:rPr lang="en-US" dirty="0"/>
              <a:t> </a:t>
            </a:r>
            <a:r>
              <a:rPr lang="en-US" dirty="0" err="1"/>
              <a:t>Việt</a:t>
            </a:r>
            <a:r>
              <a:rPr lang="en-US" dirty="0"/>
              <a:t>.</a:t>
            </a:r>
          </a:p>
          <a:p>
            <a:endParaRPr lang="en-US" dirty="0"/>
          </a:p>
          <a:p>
            <a:r>
              <a:rPr lang="en-US" dirty="0" err="1"/>
              <a:t>Cải</a:t>
            </a:r>
            <a:r>
              <a:rPr lang="en-US" dirty="0"/>
              <a:t> </a:t>
            </a:r>
            <a:r>
              <a:rPr lang="en-US" dirty="0" err="1"/>
              <a:t>thiện</a:t>
            </a:r>
            <a:r>
              <a:rPr lang="en-US" dirty="0"/>
              <a:t> </a:t>
            </a:r>
            <a:r>
              <a:rPr lang="en-US" dirty="0" err="1"/>
              <a:t>các</a:t>
            </a:r>
            <a:r>
              <a:rPr lang="en-US" dirty="0"/>
              <a:t> </a:t>
            </a:r>
            <a:r>
              <a:rPr lang="en-US" dirty="0" err="1"/>
              <a:t>mô</a:t>
            </a:r>
            <a:r>
              <a:rPr lang="en-US" dirty="0"/>
              <a:t> </a:t>
            </a:r>
            <a:r>
              <a:rPr lang="en-US" dirty="0" err="1"/>
              <a:t>hình</a:t>
            </a:r>
            <a:r>
              <a:rPr lang="en-US" dirty="0"/>
              <a:t> </a:t>
            </a:r>
            <a:r>
              <a:rPr lang="en-US" dirty="0" err="1"/>
              <a:t>đã</a:t>
            </a:r>
            <a:r>
              <a:rPr lang="en-US" dirty="0"/>
              <a:t> </a:t>
            </a:r>
            <a:r>
              <a:rPr lang="en-US" dirty="0" err="1"/>
              <a:t>áp</a:t>
            </a:r>
            <a:r>
              <a:rPr lang="en-US" dirty="0"/>
              <a:t> </a:t>
            </a:r>
            <a:r>
              <a:rPr lang="en-US" dirty="0" err="1"/>
              <a:t>dụng</a:t>
            </a:r>
            <a:r>
              <a:rPr lang="en-US" dirty="0"/>
              <a:t> </a:t>
            </a:r>
            <a:r>
              <a:rPr lang="en-US" dirty="0" err="1"/>
              <a:t>để</a:t>
            </a:r>
            <a:r>
              <a:rPr lang="en-US" dirty="0"/>
              <a:t> </a:t>
            </a:r>
            <a:r>
              <a:rPr lang="en-US" dirty="0" err="1"/>
              <a:t>tăng</a:t>
            </a:r>
            <a:r>
              <a:rPr lang="en-US" dirty="0"/>
              <a:t> </a:t>
            </a:r>
            <a:r>
              <a:rPr lang="en-US" dirty="0" err="1"/>
              <a:t>tính</a:t>
            </a:r>
            <a:r>
              <a:rPr lang="en-US" dirty="0"/>
              <a:t> </a:t>
            </a:r>
            <a:r>
              <a:rPr lang="en-US" dirty="0" err="1"/>
              <a:t>chính</a:t>
            </a:r>
            <a:r>
              <a:rPr lang="en-US" dirty="0"/>
              <a:t> </a:t>
            </a:r>
            <a:r>
              <a:rPr lang="en-US" dirty="0" err="1"/>
              <a:t>xác</a:t>
            </a:r>
            <a:r>
              <a:rPr lang="en-US" dirty="0"/>
              <a:t> </a:t>
            </a:r>
            <a:r>
              <a:rPr lang="en-US" dirty="0" err="1"/>
              <a:t>cho</a:t>
            </a:r>
            <a:r>
              <a:rPr lang="en-US" dirty="0"/>
              <a:t> </a:t>
            </a:r>
            <a:r>
              <a:rPr lang="en-US" dirty="0" err="1"/>
              <a:t>hệ</a:t>
            </a:r>
            <a:r>
              <a:rPr lang="en-US" dirty="0"/>
              <a:t> </a:t>
            </a:r>
            <a:r>
              <a:rPr lang="en-US" dirty="0" err="1"/>
              <a:t>thống</a:t>
            </a:r>
            <a:r>
              <a:rPr lang="en-US" dirty="0"/>
              <a:t>.</a:t>
            </a:r>
          </a:p>
          <a:p>
            <a:endParaRPr lang="en-US" dirty="0"/>
          </a:p>
          <a:p>
            <a:r>
              <a:rPr lang="en-US" dirty="0" err="1"/>
              <a:t>Nghiên</a:t>
            </a:r>
            <a:r>
              <a:rPr lang="en-US" dirty="0"/>
              <a:t> </a:t>
            </a:r>
            <a:r>
              <a:rPr lang="en-US" dirty="0" err="1"/>
              <a:t>cứu</a:t>
            </a:r>
            <a:r>
              <a:rPr lang="en-US" dirty="0"/>
              <a:t>, </a:t>
            </a:r>
            <a:r>
              <a:rPr lang="en-US" dirty="0" err="1"/>
              <a:t>áp</a:t>
            </a:r>
            <a:r>
              <a:rPr lang="en-US" dirty="0"/>
              <a:t> </a:t>
            </a:r>
            <a:r>
              <a:rPr lang="en-US" dirty="0" err="1"/>
              <a:t>dụng</a:t>
            </a:r>
            <a:r>
              <a:rPr lang="en-US" dirty="0"/>
              <a:t> </a:t>
            </a:r>
            <a:r>
              <a:rPr lang="en-US" dirty="0" err="1"/>
              <a:t>kết</a:t>
            </a:r>
            <a:r>
              <a:rPr lang="en-US" dirty="0"/>
              <a:t> </a:t>
            </a:r>
            <a:r>
              <a:rPr lang="en-US" dirty="0" err="1"/>
              <a:t>hợp</a:t>
            </a:r>
            <a:r>
              <a:rPr lang="en-US" dirty="0"/>
              <a:t> </a:t>
            </a:r>
            <a:r>
              <a:rPr lang="en-US" dirty="0" err="1"/>
              <a:t>các</a:t>
            </a:r>
            <a:r>
              <a:rPr lang="en-US" dirty="0"/>
              <a:t> </a:t>
            </a:r>
            <a:r>
              <a:rPr lang="en-US" dirty="0" err="1"/>
              <a:t>mô</a:t>
            </a:r>
            <a:r>
              <a:rPr lang="en-US" dirty="0"/>
              <a:t> </a:t>
            </a:r>
            <a:r>
              <a:rPr lang="en-US" dirty="0" err="1"/>
              <a:t>hình</a:t>
            </a:r>
            <a:r>
              <a:rPr lang="en-US" dirty="0"/>
              <a:t> </a:t>
            </a:r>
            <a:r>
              <a:rPr lang="en-US" dirty="0" err="1"/>
              <a:t>đã</a:t>
            </a:r>
            <a:r>
              <a:rPr lang="en-US" dirty="0"/>
              <a:t> </a:t>
            </a:r>
            <a:r>
              <a:rPr lang="en-US" dirty="0" err="1"/>
              <a:t>có</a:t>
            </a:r>
            <a:r>
              <a:rPr lang="en-US" dirty="0"/>
              <a:t>, </a:t>
            </a:r>
            <a:r>
              <a:rPr lang="en-US" dirty="0" err="1"/>
              <a:t>cũng</a:t>
            </a:r>
            <a:r>
              <a:rPr lang="en-US" dirty="0"/>
              <a:t> </a:t>
            </a:r>
            <a:r>
              <a:rPr lang="en-US" dirty="0" err="1"/>
              <a:t>như</a:t>
            </a:r>
            <a:r>
              <a:rPr lang="en-US" dirty="0"/>
              <a:t> </a:t>
            </a:r>
            <a:r>
              <a:rPr lang="en-US" dirty="0" err="1"/>
              <a:t>các</a:t>
            </a:r>
            <a:r>
              <a:rPr lang="en-US" dirty="0"/>
              <a:t> </a:t>
            </a:r>
            <a:r>
              <a:rPr lang="en-US" dirty="0" err="1"/>
              <a:t>mô</a:t>
            </a:r>
            <a:r>
              <a:rPr lang="en-US" dirty="0"/>
              <a:t> </a:t>
            </a:r>
            <a:r>
              <a:rPr lang="en-US" dirty="0" err="1"/>
              <a:t>hình</a:t>
            </a:r>
            <a:r>
              <a:rPr lang="en-US" dirty="0"/>
              <a:t> </a:t>
            </a:r>
            <a:r>
              <a:rPr lang="en-US" dirty="0" err="1"/>
              <a:t>mới</a:t>
            </a:r>
            <a:r>
              <a:rPr lang="en-US" dirty="0"/>
              <a:t> </a:t>
            </a:r>
            <a:r>
              <a:rPr lang="en-US" dirty="0" err="1"/>
              <a:t>để</a:t>
            </a:r>
            <a:r>
              <a:rPr lang="en-US" dirty="0"/>
              <a:t> </a:t>
            </a:r>
            <a:r>
              <a:rPr lang="en-US" dirty="0" err="1"/>
              <a:t>cải</a:t>
            </a:r>
            <a:r>
              <a:rPr lang="en-US" dirty="0"/>
              <a:t> </a:t>
            </a:r>
            <a:r>
              <a:rPr lang="en-US" dirty="0" err="1"/>
              <a:t>thiện</a:t>
            </a:r>
            <a:r>
              <a:rPr lang="en-US" dirty="0"/>
              <a:t> </a:t>
            </a:r>
            <a:r>
              <a:rPr lang="en-US" dirty="0" err="1"/>
              <a:t>hiệu</a:t>
            </a:r>
            <a:r>
              <a:rPr lang="en-US" dirty="0"/>
              <a:t> </a:t>
            </a:r>
            <a:r>
              <a:rPr lang="en-US" dirty="0" err="1"/>
              <a:t>suất</a:t>
            </a:r>
            <a:r>
              <a:rPr lang="en-US" dirty="0"/>
              <a:t> </a:t>
            </a:r>
            <a:r>
              <a:rPr lang="en-US" dirty="0" err="1"/>
              <a:t>của</a:t>
            </a:r>
            <a:r>
              <a:rPr lang="en-US" dirty="0"/>
              <a:t> </a:t>
            </a:r>
            <a:r>
              <a:rPr lang="en-US" dirty="0" err="1"/>
              <a:t>hệ</a:t>
            </a:r>
            <a:r>
              <a:rPr lang="en-US" dirty="0"/>
              <a:t> </a:t>
            </a:r>
            <a:r>
              <a:rPr lang="en-US" dirty="0" err="1"/>
              <a:t>thống</a:t>
            </a:r>
            <a:r>
              <a:rPr lang="en-US" dirty="0"/>
              <a:t>.</a:t>
            </a:r>
          </a:p>
        </p:txBody>
      </p:sp>
      <p:sp>
        <p:nvSpPr>
          <p:cNvPr id="4" name="Slide Number Placeholder 3">
            <a:extLst>
              <a:ext uri="{FF2B5EF4-FFF2-40B4-BE49-F238E27FC236}">
                <a16:creationId xmlns:a16="http://schemas.microsoft.com/office/drawing/2014/main" id="{C290DDF3-595A-8D48-8049-6A611B63947F}"/>
              </a:ext>
            </a:extLst>
          </p:cNvPr>
          <p:cNvSpPr>
            <a:spLocks noGrp="1"/>
          </p:cNvSpPr>
          <p:nvPr>
            <p:ph type="sldNum" sz="quarter" idx="12"/>
          </p:nvPr>
        </p:nvSpPr>
        <p:spPr/>
        <p:txBody>
          <a:bodyPr/>
          <a:lstStyle/>
          <a:p>
            <a:fld id="{20B7F220-0825-4B9B-9156-FF79F33775FE}" type="slidenum">
              <a:rPr lang="vi-VN" smtClean="0"/>
              <a:t>44</a:t>
            </a:fld>
            <a:endParaRPr lang="vi-VN"/>
          </a:p>
        </p:txBody>
      </p:sp>
    </p:spTree>
    <p:extLst>
      <p:ext uri="{BB962C8B-B14F-4D97-AF65-F5344CB8AC3E}">
        <p14:creationId xmlns:p14="http://schemas.microsoft.com/office/powerpoint/2010/main" val="13222723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C81E8-D61F-544B-A3C2-AA2A66F1ED41}"/>
              </a:ext>
            </a:extLst>
          </p:cNvPr>
          <p:cNvSpPr>
            <a:spLocks noGrp="1"/>
          </p:cNvSpPr>
          <p:nvPr>
            <p:ph type="title"/>
          </p:nvPr>
        </p:nvSpPr>
        <p:spPr/>
        <p:txBody>
          <a:bodyPr/>
          <a:lstStyle/>
          <a:p>
            <a:r>
              <a:rPr lang="en-US" dirty="0"/>
              <a:t>TÀI LIỆU THAM KHẢO</a:t>
            </a:r>
          </a:p>
        </p:txBody>
      </p:sp>
      <p:sp>
        <p:nvSpPr>
          <p:cNvPr id="3" name="Content Placeholder 2">
            <a:extLst>
              <a:ext uri="{FF2B5EF4-FFF2-40B4-BE49-F238E27FC236}">
                <a16:creationId xmlns:a16="http://schemas.microsoft.com/office/drawing/2014/main" id="{AA7CE99E-D458-6B49-888C-7400DF1CE779}"/>
              </a:ext>
            </a:extLst>
          </p:cNvPr>
          <p:cNvSpPr>
            <a:spLocks noGrp="1"/>
          </p:cNvSpPr>
          <p:nvPr>
            <p:ph idx="1"/>
          </p:nvPr>
        </p:nvSpPr>
        <p:spPr/>
        <p:txBody>
          <a:bodyPr/>
          <a:lstStyle/>
          <a:p>
            <a:r>
              <a:rPr lang="en-US" dirty="0" err="1"/>
              <a:t>Tiếng</a:t>
            </a:r>
            <a:r>
              <a:rPr lang="en-US" dirty="0"/>
              <a:t> Anh</a:t>
            </a:r>
          </a:p>
          <a:p>
            <a:pPr lvl="1"/>
            <a:r>
              <a:rPr lang="vi-VN" dirty="0"/>
              <a:t>[1] </a:t>
            </a:r>
            <a:r>
              <a:rPr lang="en-US" dirty="0">
                <a:hlinkClick r:id="rId2"/>
              </a:rPr>
              <a:t>https://github.com/facebookresearch/fastText/blob/master/pretrained-vectors.md</a:t>
            </a:r>
            <a:endParaRPr lang="vi-VN" dirty="0"/>
          </a:p>
          <a:p>
            <a:pPr lvl="1"/>
            <a:r>
              <a:rPr lang="vi-VN" dirty="0"/>
              <a:t>[2] </a:t>
            </a:r>
            <a:r>
              <a:rPr lang="vi-VN" dirty="0">
                <a:hlinkClick r:id="rId3"/>
              </a:rPr>
              <a:t>https://nlp.stanford.edu/projects/snli/</a:t>
            </a:r>
            <a:endParaRPr lang="vi-VN" dirty="0"/>
          </a:p>
          <a:p>
            <a:pPr lvl="1"/>
            <a:r>
              <a:rPr lang="vi-VN" dirty="0"/>
              <a:t>[3] Siamese Recurrent Architectures for Learning Sentence Similarity - Jonas Mueller, Aditya Thyagarajan, Proceedings of the Thirtieth AAAI Conference on Artificial Intelligence (AAAI-16).</a:t>
            </a:r>
          </a:p>
          <a:p>
            <a:pPr lvl="1"/>
            <a:r>
              <a:rPr lang="vi-VN" dirty="0"/>
              <a:t>[4] Learning Text Similarity with Siamese Recurrent Networks - Paul Neculoiu, Maarten Versteegh and Mihai Rotaru, Proceedings of the 1st Workshop on Representation Learning for NLP, pages 148–157, Berlin, Germany, August 11th, 2016.</a:t>
            </a:r>
            <a:endParaRPr lang="en-US" dirty="0"/>
          </a:p>
          <a:p>
            <a:r>
              <a:rPr lang="en-US" dirty="0" err="1"/>
              <a:t>Tiếng</a:t>
            </a:r>
            <a:r>
              <a:rPr lang="en-US" dirty="0"/>
              <a:t> </a:t>
            </a:r>
            <a:r>
              <a:rPr lang="en-US" dirty="0" err="1"/>
              <a:t>Việt</a:t>
            </a:r>
            <a:endParaRPr lang="en-US" dirty="0"/>
          </a:p>
        </p:txBody>
      </p:sp>
      <p:sp>
        <p:nvSpPr>
          <p:cNvPr id="4" name="Slide Number Placeholder 3">
            <a:extLst>
              <a:ext uri="{FF2B5EF4-FFF2-40B4-BE49-F238E27FC236}">
                <a16:creationId xmlns:a16="http://schemas.microsoft.com/office/drawing/2014/main" id="{2EB4A778-5495-254D-9F63-605CEB55B16B}"/>
              </a:ext>
            </a:extLst>
          </p:cNvPr>
          <p:cNvSpPr>
            <a:spLocks noGrp="1"/>
          </p:cNvSpPr>
          <p:nvPr>
            <p:ph type="sldNum" sz="quarter" idx="12"/>
          </p:nvPr>
        </p:nvSpPr>
        <p:spPr/>
        <p:txBody>
          <a:bodyPr/>
          <a:lstStyle/>
          <a:p>
            <a:fld id="{20B7F220-0825-4B9B-9156-FF79F33775FE}" type="slidenum">
              <a:rPr lang="vi-VN" smtClean="0"/>
              <a:t>45</a:t>
            </a:fld>
            <a:endParaRPr lang="vi-VN"/>
          </a:p>
        </p:txBody>
      </p:sp>
    </p:spTree>
    <p:extLst>
      <p:ext uri="{BB962C8B-B14F-4D97-AF65-F5344CB8AC3E}">
        <p14:creationId xmlns:p14="http://schemas.microsoft.com/office/powerpoint/2010/main" val="454710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D823D-30BE-B94F-BE72-B364989A861C}"/>
              </a:ext>
            </a:extLst>
          </p:cNvPr>
          <p:cNvSpPr>
            <a:spLocks noGrp="1"/>
          </p:cNvSpPr>
          <p:nvPr>
            <p:ph type="title"/>
          </p:nvPr>
        </p:nvSpPr>
        <p:spPr/>
        <p:txBody>
          <a:bodyPr/>
          <a:lstStyle/>
          <a:p>
            <a:r>
              <a:rPr lang="en-US" dirty="0"/>
              <a:t>CƠ SỞ DỮ LIỆU</a:t>
            </a:r>
          </a:p>
        </p:txBody>
      </p:sp>
      <p:sp>
        <p:nvSpPr>
          <p:cNvPr id="3" name="Content Placeholder 2">
            <a:extLst>
              <a:ext uri="{FF2B5EF4-FFF2-40B4-BE49-F238E27FC236}">
                <a16:creationId xmlns:a16="http://schemas.microsoft.com/office/drawing/2014/main" id="{F0ED3332-5BA9-434A-BC15-9E0B8FC10EAC}"/>
              </a:ext>
            </a:extLst>
          </p:cNvPr>
          <p:cNvSpPr>
            <a:spLocks noGrp="1"/>
          </p:cNvSpPr>
          <p:nvPr>
            <p:ph idx="1"/>
          </p:nvPr>
        </p:nvSpPr>
        <p:spPr/>
        <p:txBody>
          <a:bodyPr>
            <a:normAutofit/>
          </a:bodyPr>
          <a:lstStyle/>
          <a:p>
            <a:r>
              <a:rPr lang="en-US" dirty="0" err="1"/>
              <a:t>Câu</a:t>
            </a:r>
            <a:r>
              <a:rPr lang="en-US" dirty="0"/>
              <a:t> </a:t>
            </a:r>
            <a:r>
              <a:rPr lang="en-US" dirty="0" err="1"/>
              <a:t>hoàn</a:t>
            </a:r>
            <a:r>
              <a:rPr lang="en-US" dirty="0"/>
              <a:t> </a:t>
            </a:r>
            <a:r>
              <a:rPr lang="en-US" dirty="0" err="1"/>
              <a:t>chỉnh</a:t>
            </a:r>
            <a:r>
              <a:rPr lang="en-US" dirty="0"/>
              <a:t> </a:t>
            </a:r>
          </a:p>
          <a:p>
            <a:pPr lvl="1"/>
            <a:r>
              <a:rPr lang="en-US" dirty="0" err="1"/>
              <a:t>Gồm</a:t>
            </a:r>
            <a:r>
              <a:rPr lang="en-US" dirty="0"/>
              <a:t> 12005 </a:t>
            </a:r>
            <a:r>
              <a:rPr lang="en-US" dirty="0" err="1"/>
              <a:t>câu</a:t>
            </a:r>
            <a:r>
              <a:rPr lang="en-US" dirty="0"/>
              <a:t> </a:t>
            </a:r>
            <a:r>
              <a:rPr lang="en-US" dirty="0" err="1"/>
              <a:t>đã</a:t>
            </a:r>
            <a:r>
              <a:rPr lang="en-US" dirty="0"/>
              <a:t> </a:t>
            </a:r>
            <a:r>
              <a:rPr lang="en-US" dirty="0" err="1"/>
              <a:t>được</a:t>
            </a:r>
            <a:r>
              <a:rPr lang="en-US" dirty="0"/>
              <a:t> </a:t>
            </a:r>
            <a:r>
              <a:rPr lang="en-US" dirty="0" err="1"/>
              <a:t>đánh</a:t>
            </a:r>
            <a:r>
              <a:rPr lang="en-US" dirty="0"/>
              <a:t> </a:t>
            </a:r>
            <a:r>
              <a:rPr lang="en-US" dirty="0" err="1"/>
              <a:t>nhãn</a:t>
            </a:r>
            <a:r>
              <a:rPr lang="en-US" dirty="0"/>
              <a:t>.</a:t>
            </a:r>
          </a:p>
          <a:p>
            <a:pPr lvl="1"/>
            <a:endParaRPr lang="en-US" dirty="0"/>
          </a:p>
          <a:p>
            <a:pPr lvl="1"/>
            <a:r>
              <a:rPr lang="en-US" dirty="0" err="1"/>
              <a:t>Nguồn</a:t>
            </a:r>
            <a:r>
              <a:rPr lang="en-US" dirty="0"/>
              <a:t> </a:t>
            </a:r>
            <a:r>
              <a:rPr lang="en-US" dirty="0" err="1"/>
              <a:t>dữ</a:t>
            </a:r>
            <a:r>
              <a:rPr lang="en-US" dirty="0"/>
              <a:t> </a:t>
            </a:r>
            <a:r>
              <a:rPr lang="en-US" dirty="0" err="1"/>
              <a:t>liệu</a:t>
            </a:r>
            <a:r>
              <a:rPr lang="en-US" dirty="0"/>
              <a:t> </a:t>
            </a:r>
            <a:r>
              <a:rPr lang="en-US" dirty="0" err="1"/>
              <a:t>từ</a:t>
            </a:r>
            <a:r>
              <a:rPr lang="en-US" dirty="0"/>
              <a:t> The Stanford Natural Language Inference (SNLI) Corpus[2].</a:t>
            </a:r>
          </a:p>
          <a:p>
            <a:pPr lvl="1"/>
            <a:endParaRPr lang="en-US" dirty="0"/>
          </a:p>
          <a:p>
            <a:pPr lvl="1"/>
            <a:r>
              <a:rPr lang="en-US" dirty="0" err="1"/>
              <a:t>Ví</a:t>
            </a:r>
            <a:r>
              <a:rPr lang="en-US" dirty="0"/>
              <a:t> </a:t>
            </a:r>
            <a:r>
              <a:rPr lang="en-US" dirty="0" err="1"/>
              <a:t>dụ</a:t>
            </a:r>
            <a:r>
              <a:rPr lang="en-US" dirty="0"/>
              <a:t>:</a:t>
            </a:r>
          </a:p>
          <a:p>
            <a:pPr lvl="2"/>
            <a:r>
              <a:rPr lang="en-US" dirty="0"/>
              <a:t>A person on a horse jumps over a broken down airplane.	A person is at a diner, ordering an </a:t>
            </a:r>
            <a:r>
              <a:rPr lang="en-US" dirty="0" err="1"/>
              <a:t>omelette</a:t>
            </a:r>
            <a:r>
              <a:rPr lang="en-US" dirty="0"/>
              <a:t>.	0</a:t>
            </a:r>
          </a:p>
          <a:p>
            <a:pPr lvl="2"/>
            <a:r>
              <a:rPr lang="en-US" dirty="0"/>
              <a:t>A person on a horse jumps over a broken down airplane.	A person is outdoors, on a horse.	1 </a:t>
            </a:r>
          </a:p>
        </p:txBody>
      </p:sp>
      <p:sp>
        <p:nvSpPr>
          <p:cNvPr id="4" name="Slide Number Placeholder 3">
            <a:extLst>
              <a:ext uri="{FF2B5EF4-FFF2-40B4-BE49-F238E27FC236}">
                <a16:creationId xmlns:a16="http://schemas.microsoft.com/office/drawing/2014/main" id="{FAEFA053-1F2F-794A-B717-CDFA9154FE18}"/>
              </a:ext>
            </a:extLst>
          </p:cNvPr>
          <p:cNvSpPr>
            <a:spLocks noGrp="1"/>
          </p:cNvSpPr>
          <p:nvPr>
            <p:ph type="sldNum" sz="quarter" idx="12"/>
          </p:nvPr>
        </p:nvSpPr>
        <p:spPr/>
        <p:txBody>
          <a:bodyPr/>
          <a:lstStyle/>
          <a:p>
            <a:fld id="{20B7F220-0825-4B9B-9156-FF79F33775FE}" type="slidenum">
              <a:rPr lang="vi-VN" smtClean="0"/>
              <a:t>5</a:t>
            </a:fld>
            <a:endParaRPr lang="vi-VN"/>
          </a:p>
        </p:txBody>
      </p:sp>
    </p:spTree>
    <p:extLst>
      <p:ext uri="{BB962C8B-B14F-4D97-AF65-F5344CB8AC3E}">
        <p14:creationId xmlns:p14="http://schemas.microsoft.com/office/powerpoint/2010/main" val="1432721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15267-DB34-1A4D-A956-D26EEFEAAB79}"/>
              </a:ext>
            </a:extLst>
          </p:cNvPr>
          <p:cNvSpPr>
            <a:spLocks noGrp="1"/>
          </p:cNvSpPr>
          <p:nvPr>
            <p:ph type="title"/>
          </p:nvPr>
        </p:nvSpPr>
        <p:spPr/>
        <p:txBody>
          <a:bodyPr/>
          <a:lstStyle/>
          <a:p>
            <a:r>
              <a:rPr lang="en-US" dirty="0"/>
              <a:t>CƠ SỞ LÝ THUYẾT</a:t>
            </a:r>
          </a:p>
        </p:txBody>
      </p:sp>
      <p:sp>
        <p:nvSpPr>
          <p:cNvPr id="3" name="Content Placeholder 2">
            <a:extLst>
              <a:ext uri="{FF2B5EF4-FFF2-40B4-BE49-F238E27FC236}">
                <a16:creationId xmlns:a16="http://schemas.microsoft.com/office/drawing/2014/main" id="{33B68E54-8302-014F-85EC-5891343A328E}"/>
              </a:ext>
            </a:extLst>
          </p:cNvPr>
          <p:cNvSpPr>
            <a:spLocks noGrp="1"/>
          </p:cNvSpPr>
          <p:nvPr>
            <p:ph idx="1"/>
          </p:nvPr>
        </p:nvSpPr>
        <p:spPr/>
        <p:txBody>
          <a:bodyPr/>
          <a:lstStyle/>
          <a:p>
            <a:pPr algn="just"/>
            <a:r>
              <a:rPr lang="en-US" dirty="0" err="1"/>
              <a:t>Để</a:t>
            </a:r>
            <a:r>
              <a:rPr lang="en-US" dirty="0"/>
              <a:t> </a:t>
            </a:r>
            <a:r>
              <a:rPr lang="en-US" dirty="0" err="1"/>
              <a:t>xử</a:t>
            </a:r>
            <a:r>
              <a:rPr lang="en-US" dirty="0"/>
              <a:t> </a:t>
            </a:r>
            <a:r>
              <a:rPr lang="en-US" dirty="0" err="1"/>
              <a:t>lý</a:t>
            </a:r>
            <a:r>
              <a:rPr lang="en-US" dirty="0"/>
              <a:t> </a:t>
            </a:r>
            <a:r>
              <a:rPr lang="en-US" dirty="0" err="1"/>
              <a:t>ngôn</a:t>
            </a:r>
            <a:r>
              <a:rPr lang="en-US" dirty="0"/>
              <a:t> </a:t>
            </a:r>
            <a:r>
              <a:rPr lang="en-US" dirty="0" err="1"/>
              <a:t>ngữ</a:t>
            </a:r>
            <a:r>
              <a:rPr lang="en-US" dirty="0"/>
              <a:t> </a:t>
            </a:r>
            <a:r>
              <a:rPr lang="en-US" dirty="0" err="1"/>
              <a:t>tự</a:t>
            </a:r>
            <a:r>
              <a:rPr lang="en-US" dirty="0"/>
              <a:t> </a:t>
            </a:r>
            <a:r>
              <a:rPr lang="en-US" dirty="0" err="1"/>
              <a:t>nhiên</a:t>
            </a:r>
            <a:r>
              <a:rPr lang="en-US" dirty="0"/>
              <a:t>, </a:t>
            </a:r>
            <a:r>
              <a:rPr lang="en-US" dirty="0" err="1"/>
              <a:t>cần</a:t>
            </a:r>
            <a:r>
              <a:rPr lang="en-US" dirty="0"/>
              <a:t> </a:t>
            </a:r>
            <a:r>
              <a:rPr lang="en-US" dirty="0" err="1"/>
              <a:t>đưa</a:t>
            </a:r>
            <a:r>
              <a:rPr lang="en-US" dirty="0"/>
              <a:t> </a:t>
            </a:r>
            <a:r>
              <a:rPr lang="en-US" dirty="0" err="1"/>
              <a:t>các</a:t>
            </a:r>
            <a:r>
              <a:rPr lang="en-US" dirty="0"/>
              <a:t> </a:t>
            </a:r>
            <a:r>
              <a:rPr lang="en-US" dirty="0" err="1"/>
              <a:t>từ</a:t>
            </a:r>
            <a:r>
              <a:rPr lang="en-US" dirty="0"/>
              <a:t> </a:t>
            </a:r>
            <a:r>
              <a:rPr lang="en-US" dirty="0" err="1"/>
              <a:t>thành</a:t>
            </a:r>
            <a:r>
              <a:rPr lang="en-US" dirty="0"/>
              <a:t> </a:t>
            </a:r>
            <a:r>
              <a:rPr lang="en-US" dirty="0" err="1"/>
              <a:t>dạng</a:t>
            </a:r>
            <a:r>
              <a:rPr lang="en-US" dirty="0"/>
              <a:t> </a:t>
            </a:r>
            <a:r>
              <a:rPr lang="en-US" dirty="0" err="1"/>
              <a:t>dữ</a:t>
            </a:r>
            <a:r>
              <a:rPr lang="en-US" dirty="0"/>
              <a:t> </a:t>
            </a:r>
            <a:r>
              <a:rPr lang="en-US" dirty="0" err="1"/>
              <a:t>liệu</a:t>
            </a:r>
            <a:r>
              <a:rPr lang="en-US" dirty="0"/>
              <a:t> </a:t>
            </a:r>
            <a:r>
              <a:rPr lang="en-US" dirty="0" err="1"/>
              <a:t>mà</a:t>
            </a:r>
            <a:r>
              <a:rPr lang="en-US" dirty="0"/>
              <a:t> </a:t>
            </a:r>
            <a:r>
              <a:rPr lang="en-US" dirty="0" err="1"/>
              <a:t>các</a:t>
            </a:r>
            <a:r>
              <a:rPr lang="en-US" dirty="0"/>
              <a:t> </a:t>
            </a:r>
            <a:r>
              <a:rPr lang="en-US" dirty="0" err="1"/>
              <a:t>thuật</a:t>
            </a:r>
            <a:r>
              <a:rPr lang="en-US" dirty="0"/>
              <a:t> </a:t>
            </a:r>
            <a:r>
              <a:rPr lang="en-US" dirty="0" err="1"/>
              <a:t>toán</a:t>
            </a:r>
            <a:r>
              <a:rPr lang="en-US" dirty="0"/>
              <a:t> </a:t>
            </a:r>
            <a:r>
              <a:rPr lang="en-US" dirty="0" err="1"/>
              <a:t>có</a:t>
            </a:r>
            <a:r>
              <a:rPr lang="en-US" dirty="0"/>
              <a:t> </a:t>
            </a:r>
            <a:r>
              <a:rPr lang="en-US" dirty="0" err="1"/>
              <a:t>thể</a:t>
            </a:r>
            <a:r>
              <a:rPr lang="en-US" dirty="0"/>
              <a:t> </a:t>
            </a:r>
            <a:r>
              <a:rPr lang="en-US" dirty="0" err="1"/>
              <a:t>xử</a:t>
            </a:r>
            <a:r>
              <a:rPr lang="en-US" dirty="0"/>
              <a:t> </a:t>
            </a:r>
            <a:r>
              <a:rPr lang="en-US" dirty="0" err="1"/>
              <a:t>lý</a:t>
            </a:r>
            <a:r>
              <a:rPr lang="en-US" dirty="0"/>
              <a:t> </a:t>
            </a:r>
            <a:r>
              <a:rPr lang="en-US" dirty="0" err="1"/>
              <a:t>tốt</a:t>
            </a:r>
            <a:r>
              <a:rPr lang="en-US" dirty="0"/>
              <a:t> </a:t>
            </a:r>
            <a:r>
              <a:rPr lang="en-US" dirty="0" err="1"/>
              <a:t>như</a:t>
            </a:r>
            <a:r>
              <a:rPr lang="en-US" dirty="0"/>
              <a:t> </a:t>
            </a:r>
            <a:r>
              <a:rPr lang="en-US" dirty="0" err="1"/>
              <a:t>dạng</a:t>
            </a:r>
            <a:r>
              <a:rPr lang="en-US" dirty="0"/>
              <a:t> </a:t>
            </a:r>
            <a:r>
              <a:rPr lang="en-US" dirty="0" err="1"/>
              <a:t>số</a:t>
            </a:r>
            <a:r>
              <a:rPr lang="en-US" dirty="0"/>
              <a:t>.</a:t>
            </a:r>
          </a:p>
          <a:p>
            <a:pPr algn="just"/>
            <a:endParaRPr lang="en-US" dirty="0"/>
          </a:p>
          <a:p>
            <a:pPr algn="just"/>
            <a:r>
              <a:rPr lang="en-US" dirty="0"/>
              <a:t>Word Embedding: </a:t>
            </a:r>
            <a:r>
              <a:rPr lang="en-US" dirty="0" err="1"/>
              <a:t>tên</a:t>
            </a:r>
            <a:r>
              <a:rPr lang="en-US" dirty="0"/>
              <a:t> </a:t>
            </a:r>
            <a:r>
              <a:rPr lang="en-US" dirty="0" err="1"/>
              <a:t>gọi</a:t>
            </a:r>
            <a:r>
              <a:rPr lang="en-US" dirty="0"/>
              <a:t> </a:t>
            </a:r>
            <a:r>
              <a:rPr lang="en-US" dirty="0" err="1"/>
              <a:t>chung</a:t>
            </a:r>
            <a:r>
              <a:rPr lang="en-US" dirty="0"/>
              <a:t> </a:t>
            </a:r>
            <a:r>
              <a:rPr lang="en-US" dirty="0" err="1"/>
              <a:t>của</a:t>
            </a:r>
            <a:r>
              <a:rPr lang="en-US" dirty="0"/>
              <a:t> </a:t>
            </a:r>
            <a:r>
              <a:rPr lang="en-US" dirty="0" err="1"/>
              <a:t>các</a:t>
            </a:r>
            <a:r>
              <a:rPr lang="en-US" dirty="0"/>
              <a:t> </a:t>
            </a:r>
            <a:r>
              <a:rPr lang="en-US" dirty="0" err="1"/>
              <a:t>kỹ</a:t>
            </a:r>
            <a:r>
              <a:rPr lang="en-US" dirty="0"/>
              <a:t> </a:t>
            </a:r>
            <a:r>
              <a:rPr lang="en-US" dirty="0" err="1"/>
              <a:t>thuật</a:t>
            </a:r>
            <a:r>
              <a:rPr lang="en-US" dirty="0"/>
              <a:t> </a:t>
            </a:r>
            <a:r>
              <a:rPr lang="en-US" dirty="0" err="1"/>
              <a:t>đặc</a:t>
            </a:r>
            <a:r>
              <a:rPr lang="en-US" dirty="0"/>
              <a:t> </a:t>
            </a:r>
            <a:r>
              <a:rPr lang="en-US" dirty="0" err="1"/>
              <a:t>biệt</a:t>
            </a:r>
            <a:r>
              <a:rPr lang="en-US" dirty="0"/>
              <a:t> </a:t>
            </a:r>
            <a:r>
              <a:rPr lang="en-US" dirty="0" err="1"/>
              <a:t>trong</a:t>
            </a:r>
            <a:r>
              <a:rPr lang="en-US" dirty="0"/>
              <a:t> </a:t>
            </a:r>
            <a:r>
              <a:rPr lang="en-US" dirty="0" err="1"/>
              <a:t>xử</a:t>
            </a:r>
            <a:r>
              <a:rPr lang="en-US" dirty="0"/>
              <a:t> </a:t>
            </a:r>
            <a:r>
              <a:rPr lang="en-US" dirty="0" err="1"/>
              <a:t>lý</a:t>
            </a:r>
            <a:r>
              <a:rPr lang="en-US" dirty="0"/>
              <a:t> </a:t>
            </a:r>
            <a:r>
              <a:rPr lang="en-US" dirty="0" err="1"/>
              <a:t>ngôn</a:t>
            </a:r>
            <a:r>
              <a:rPr lang="en-US" dirty="0"/>
              <a:t> </a:t>
            </a:r>
            <a:r>
              <a:rPr lang="en-US" dirty="0" err="1"/>
              <a:t>ngữ</a:t>
            </a:r>
            <a:r>
              <a:rPr lang="en-US" dirty="0"/>
              <a:t> </a:t>
            </a:r>
            <a:r>
              <a:rPr lang="en-US" dirty="0" err="1"/>
              <a:t>tự</a:t>
            </a:r>
            <a:r>
              <a:rPr lang="en-US" dirty="0"/>
              <a:t> </a:t>
            </a:r>
            <a:r>
              <a:rPr lang="en-US" dirty="0" err="1"/>
              <a:t>nhiên</a:t>
            </a:r>
            <a:r>
              <a:rPr lang="en-US" dirty="0"/>
              <a:t>, </a:t>
            </a:r>
            <a:r>
              <a:rPr lang="vi-VN" dirty="0"/>
              <a:t>các từ hoặc cụm từ được ánh xạ sang các vector số.</a:t>
            </a:r>
          </a:p>
          <a:p>
            <a:pPr marL="0" indent="0" algn="just">
              <a:buNone/>
            </a:pPr>
            <a:endParaRPr lang="vi-VN" dirty="0"/>
          </a:p>
          <a:p>
            <a:pPr algn="just"/>
            <a:r>
              <a:rPr lang="vi-VN" dirty="0"/>
              <a:t>Thường phân chủ yếu thành 2 loại:</a:t>
            </a:r>
          </a:p>
          <a:p>
            <a:pPr lvl="1" algn="just"/>
            <a:r>
              <a:rPr lang="en-US" dirty="0"/>
              <a:t>Frequency-based embedding.</a:t>
            </a:r>
          </a:p>
          <a:p>
            <a:pPr lvl="1" algn="just"/>
            <a:r>
              <a:rPr lang="en-US" dirty="0"/>
              <a:t>Prediction-based embedding.</a:t>
            </a:r>
          </a:p>
          <a:p>
            <a:endParaRPr lang="en-US" dirty="0"/>
          </a:p>
          <a:p>
            <a:endParaRPr lang="en-US" dirty="0"/>
          </a:p>
        </p:txBody>
      </p:sp>
      <p:sp>
        <p:nvSpPr>
          <p:cNvPr id="4" name="Slide Number Placeholder 3">
            <a:extLst>
              <a:ext uri="{FF2B5EF4-FFF2-40B4-BE49-F238E27FC236}">
                <a16:creationId xmlns:a16="http://schemas.microsoft.com/office/drawing/2014/main" id="{0DD576C8-A3F0-3542-93E5-5AB7A8AC36C7}"/>
              </a:ext>
            </a:extLst>
          </p:cNvPr>
          <p:cNvSpPr>
            <a:spLocks noGrp="1"/>
          </p:cNvSpPr>
          <p:nvPr>
            <p:ph type="sldNum" sz="quarter" idx="12"/>
          </p:nvPr>
        </p:nvSpPr>
        <p:spPr/>
        <p:txBody>
          <a:bodyPr/>
          <a:lstStyle/>
          <a:p>
            <a:fld id="{20B7F220-0825-4B9B-9156-FF79F33775FE}" type="slidenum">
              <a:rPr lang="vi-VN" smtClean="0"/>
              <a:t>6</a:t>
            </a:fld>
            <a:endParaRPr lang="vi-VN"/>
          </a:p>
        </p:txBody>
      </p:sp>
    </p:spTree>
    <p:extLst>
      <p:ext uri="{BB962C8B-B14F-4D97-AF65-F5344CB8AC3E}">
        <p14:creationId xmlns:p14="http://schemas.microsoft.com/office/powerpoint/2010/main" val="588760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CAD45-E8EA-5C45-878B-8D474D0B8F0A}"/>
              </a:ext>
            </a:extLst>
          </p:cNvPr>
          <p:cNvSpPr>
            <a:spLocks noGrp="1"/>
          </p:cNvSpPr>
          <p:nvPr>
            <p:ph type="title"/>
          </p:nvPr>
        </p:nvSpPr>
        <p:spPr/>
        <p:txBody>
          <a:bodyPr/>
          <a:lstStyle/>
          <a:p>
            <a:r>
              <a:rPr lang="en-US" dirty="0"/>
              <a:t>CƠ SỞ LÝ THUYẾT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9362ED3-7326-584D-AC4E-8116E74CB71A}"/>
                  </a:ext>
                </a:extLst>
              </p:cNvPr>
              <p:cNvSpPr>
                <a:spLocks noGrp="1"/>
              </p:cNvSpPr>
              <p:nvPr>
                <p:ph idx="1"/>
              </p:nvPr>
            </p:nvSpPr>
            <p:spPr/>
            <p:txBody>
              <a:bodyPr>
                <a:normAutofit lnSpcReduction="10000"/>
              </a:bodyPr>
              <a:lstStyle/>
              <a:p>
                <a:pPr algn="just"/>
                <a:r>
                  <a:rPr lang="en-US" dirty="0"/>
                  <a:t>One-hot vector </a:t>
                </a:r>
                <a:r>
                  <a:rPr lang="en-US" dirty="0" err="1"/>
                  <a:t>sẽ</a:t>
                </a:r>
                <a:r>
                  <a:rPr lang="en-US" dirty="0"/>
                  <a:t> </a:t>
                </a:r>
                <a:r>
                  <a:rPr lang="en-US" dirty="0" err="1"/>
                  <a:t>mã</a:t>
                </a:r>
                <a:r>
                  <a:rPr lang="en-US" dirty="0"/>
                  <a:t> </a:t>
                </a:r>
                <a:r>
                  <a:rPr lang="en-US" dirty="0" err="1"/>
                  <a:t>hoá</a:t>
                </a:r>
                <a:r>
                  <a:rPr lang="en-US" dirty="0"/>
                  <a:t> (encoding) </a:t>
                </a:r>
                <a:r>
                  <a:rPr lang="en-US" dirty="0" err="1"/>
                  <a:t>các</a:t>
                </a:r>
                <a:r>
                  <a:rPr lang="en-US" dirty="0"/>
                  <a:t> </a:t>
                </a:r>
                <a:r>
                  <a:rPr lang="en-US" dirty="0" err="1"/>
                  <a:t>từ</a:t>
                </a:r>
                <a:r>
                  <a:rPr lang="en-US" dirty="0"/>
                  <a:t> </a:t>
                </a:r>
                <a:r>
                  <a:rPr lang="en-US" dirty="0" err="1"/>
                  <a:t>trong</a:t>
                </a:r>
                <a:r>
                  <a:rPr lang="en-US" dirty="0"/>
                  <a:t> </a:t>
                </a:r>
                <a:r>
                  <a:rPr lang="en-US" dirty="0" err="1"/>
                  <a:t>từ</a:t>
                </a:r>
                <a:r>
                  <a:rPr lang="en-US" dirty="0"/>
                  <a:t> </a:t>
                </a:r>
                <a:r>
                  <a:rPr lang="en-US" dirty="0" err="1"/>
                  <a:t>điển</a:t>
                </a:r>
                <a:r>
                  <a:rPr lang="en-US" dirty="0"/>
                  <a:t> </a:t>
                </a:r>
                <a:r>
                  <a:rPr lang="en-US" dirty="0" err="1"/>
                  <a:t>thành</a:t>
                </a:r>
                <a:r>
                  <a:rPr lang="en-US" dirty="0"/>
                  <a:t> </a:t>
                </a:r>
                <a:r>
                  <a:rPr lang="vi-VN" dirty="0"/>
                  <a:t>một vector có chiều dài N (tổng số lượng các từ trong từ điển).</a:t>
                </a:r>
              </a:p>
              <a:p>
                <a:endParaRPr lang="vi-VN" dirty="0"/>
              </a:p>
              <a:p>
                <a:r>
                  <a:rPr lang="vi-VN" dirty="0"/>
                  <a:t>VD: </a:t>
                </a:r>
              </a:p>
              <a:p>
                <a:pPr lvl="1">
                  <a:buFont typeface="Courier New" panose="02070309020205020404" pitchFamily="49" charset="0"/>
                  <a:buChar char="o"/>
                </a:pPr>
                <a14:m>
                  <m:oMath xmlns:m="http://schemas.openxmlformats.org/officeDocument/2006/math">
                    <m:r>
                      <a:rPr lang="vi-VN" sz="1900" i="1">
                        <a:latin typeface="Cambria Math" panose="02040503050406030204" pitchFamily="18" charset="0"/>
                      </a:rPr>
                      <m:t>𝑉</m:t>
                    </m:r>
                    <m:r>
                      <a:rPr lang="vi-VN" sz="1900" i="1">
                        <a:latin typeface="Cambria Math" panose="02040503050406030204" pitchFamily="18" charset="0"/>
                      </a:rPr>
                      <m:t>= </m:t>
                    </m:r>
                    <m:d>
                      <m:dPr>
                        <m:begChr m:val="{"/>
                        <m:endChr m:val="}"/>
                        <m:ctrlPr>
                          <a:rPr lang="vi-VN" sz="1900" i="1">
                            <a:latin typeface="Cambria Math" panose="02040503050406030204" pitchFamily="18" charset="0"/>
                          </a:rPr>
                        </m:ctrlPr>
                      </m:dPr>
                      <m:e>
                        <m:sSub>
                          <m:sSubPr>
                            <m:ctrlPr>
                              <a:rPr lang="vi-VN" sz="1900" i="1">
                                <a:latin typeface="Cambria Math" panose="02040503050406030204" pitchFamily="18" charset="0"/>
                              </a:rPr>
                            </m:ctrlPr>
                          </m:sSubPr>
                          <m:e>
                            <m:r>
                              <m:rPr>
                                <m:sty m:val="p"/>
                              </m:rPr>
                              <a:rPr lang="vi-VN" sz="1900" i="1">
                                <a:latin typeface="Cambria Math" panose="02040503050406030204" pitchFamily="18" charset="0"/>
                              </a:rPr>
                              <m:t>t</m:t>
                            </m:r>
                            <m:r>
                              <a:rPr lang="vi-VN" sz="1900" i="1">
                                <a:latin typeface="Cambria Math" panose="02040503050406030204" pitchFamily="18" charset="0"/>
                              </a:rPr>
                              <m:t>ô</m:t>
                            </m:r>
                            <m:r>
                              <m:rPr>
                                <m:sty m:val="p"/>
                              </m:rPr>
                              <a:rPr lang="vi-VN" sz="1900" i="1">
                                <a:latin typeface="Cambria Math" panose="02040503050406030204" pitchFamily="18" charset="0"/>
                              </a:rPr>
                              <m:t>i</m:t>
                            </m:r>
                          </m:e>
                          <m:sub>
                            <m:r>
                              <a:rPr lang="vi-VN" sz="1900" i="1">
                                <a:latin typeface="Cambria Math" panose="02040503050406030204" pitchFamily="18" charset="0"/>
                              </a:rPr>
                              <m:t>1</m:t>
                            </m:r>
                          </m:sub>
                        </m:sSub>
                        <m:r>
                          <a:rPr lang="vi-VN" sz="1900" i="1">
                            <a:latin typeface="Cambria Math" panose="02040503050406030204" pitchFamily="18" charset="0"/>
                          </a:rPr>
                          <m:t>,</m:t>
                        </m:r>
                        <m:sSub>
                          <m:sSubPr>
                            <m:ctrlPr>
                              <a:rPr lang="vi-VN" sz="1900" i="1">
                                <a:latin typeface="Cambria Math" panose="02040503050406030204" pitchFamily="18" charset="0"/>
                              </a:rPr>
                            </m:ctrlPr>
                          </m:sSubPr>
                          <m:e>
                            <m:r>
                              <a:rPr lang="vi-VN" sz="1900" i="1">
                                <a:latin typeface="Cambria Math" panose="02040503050406030204" pitchFamily="18" charset="0"/>
                              </a:rPr>
                              <m:t>đ</m:t>
                            </m:r>
                            <m:r>
                              <m:rPr>
                                <m:sty m:val="p"/>
                              </m:rPr>
                              <a:rPr lang="vi-VN" sz="1900" i="1">
                                <a:latin typeface="Cambria Math" panose="02040503050406030204" pitchFamily="18" charset="0"/>
                              </a:rPr>
                              <m:t>ang</m:t>
                            </m:r>
                          </m:e>
                          <m:sub>
                            <m:r>
                              <a:rPr lang="vi-VN" sz="1900" i="1">
                                <a:latin typeface="Cambria Math" panose="02040503050406030204" pitchFamily="18" charset="0"/>
                              </a:rPr>
                              <m:t>2</m:t>
                            </m:r>
                          </m:sub>
                        </m:sSub>
                        <m:r>
                          <a:rPr lang="vi-VN" sz="1900" i="1">
                            <a:latin typeface="Cambria Math" panose="02040503050406030204" pitchFamily="18" charset="0"/>
                          </a:rPr>
                          <m:t>,</m:t>
                        </m:r>
                        <m:sSub>
                          <m:sSubPr>
                            <m:ctrlPr>
                              <a:rPr lang="vi-VN" sz="1900" i="1">
                                <a:latin typeface="Cambria Math" panose="02040503050406030204" pitchFamily="18" charset="0"/>
                              </a:rPr>
                            </m:ctrlPr>
                          </m:sSubPr>
                          <m:e>
                            <m:r>
                              <a:rPr lang="vi-VN" sz="1900" i="1">
                                <a:latin typeface="Cambria Math" panose="02040503050406030204" pitchFamily="18" charset="0"/>
                              </a:rPr>
                              <m:t>đ</m:t>
                            </m:r>
                            <m:r>
                              <m:rPr>
                                <m:sty m:val="p"/>
                              </m:rPr>
                              <a:rPr lang="vi-VN" sz="1900" i="1">
                                <a:latin typeface="Cambria Math" panose="02040503050406030204" pitchFamily="18" charset="0"/>
                              </a:rPr>
                              <m:t>i</m:t>
                            </m:r>
                          </m:e>
                          <m:sub>
                            <m:r>
                              <a:rPr lang="vi-VN" sz="1900" i="1">
                                <a:latin typeface="Cambria Math" panose="02040503050406030204" pitchFamily="18" charset="0"/>
                              </a:rPr>
                              <m:t>3</m:t>
                            </m:r>
                          </m:sub>
                        </m:sSub>
                        <m:r>
                          <a:rPr lang="vi-VN" sz="1900" i="1">
                            <a:latin typeface="Cambria Math" panose="02040503050406030204" pitchFamily="18" charset="0"/>
                          </a:rPr>
                          <m:t>,</m:t>
                        </m:r>
                        <m:sSub>
                          <m:sSubPr>
                            <m:ctrlPr>
                              <a:rPr lang="vi-VN" sz="1900" i="1">
                                <a:latin typeface="Cambria Math" panose="02040503050406030204" pitchFamily="18" charset="0"/>
                              </a:rPr>
                            </m:ctrlPr>
                          </m:sSubPr>
                          <m:e>
                            <m:r>
                              <m:rPr>
                                <m:sty m:val="p"/>
                              </m:rPr>
                              <a:rPr lang="vi-VN" sz="1900" i="1">
                                <a:latin typeface="Cambria Math" panose="02040503050406030204" pitchFamily="18" charset="0"/>
                              </a:rPr>
                              <m:t>t</m:t>
                            </m:r>
                            <m:r>
                              <a:rPr lang="vi-VN" sz="1900" i="1">
                                <a:latin typeface="Cambria Math" panose="02040503050406030204" pitchFamily="18" charset="0"/>
                              </a:rPr>
                              <m:t>ì</m:t>
                            </m:r>
                            <m:r>
                              <m:rPr>
                                <m:sty m:val="p"/>
                              </m:rPr>
                              <a:rPr lang="vi-VN" sz="1900" i="1">
                                <a:latin typeface="Cambria Math" panose="02040503050406030204" pitchFamily="18" charset="0"/>
                              </a:rPr>
                              <m:t>m</m:t>
                            </m:r>
                          </m:e>
                          <m:sub>
                            <m:r>
                              <a:rPr lang="vi-VN" sz="1900" i="1">
                                <a:latin typeface="Cambria Math" panose="02040503050406030204" pitchFamily="18" charset="0"/>
                              </a:rPr>
                              <m:t>4</m:t>
                            </m:r>
                          </m:sub>
                        </m:sSub>
                        <m:r>
                          <a:rPr lang="vi-VN" sz="1900" i="1">
                            <a:latin typeface="Cambria Math" panose="02040503050406030204" pitchFamily="18" charset="0"/>
                          </a:rPr>
                          <m:t>, </m:t>
                        </m:r>
                        <m:r>
                          <m:rPr>
                            <m:sty m:val="p"/>
                          </m:rPr>
                          <a:rPr lang="vi-VN" sz="1900" i="1">
                            <a:latin typeface="Cambria Math" panose="02040503050406030204" pitchFamily="18" charset="0"/>
                          </a:rPr>
                          <m:t>m</m:t>
                        </m:r>
                        <m:r>
                          <a:rPr lang="vi-VN" sz="1900" i="1">
                            <a:latin typeface="Cambria Math" panose="02040503050406030204" pitchFamily="18" charset="0"/>
                          </a:rPr>
                          <m:t>ộ</m:t>
                        </m:r>
                        <m:r>
                          <m:rPr>
                            <m:sty m:val="p"/>
                          </m:rPr>
                          <a:rPr lang="vi-VN" sz="1900" i="1">
                            <a:latin typeface="Cambria Math" panose="02040503050406030204" pitchFamily="18" charset="0"/>
                          </a:rPr>
                          <m:t>t</m:t>
                        </m:r>
                        <m:r>
                          <a:rPr lang="vi-VN" sz="1900" i="1">
                            <a:latin typeface="Cambria Math" panose="02040503050406030204" pitchFamily="18" charset="0"/>
                          </a:rPr>
                          <m:t> − </m:t>
                        </m:r>
                        <m:sSub>
                          <m:sSubPr>
                            <m:ctrlPr>
                              <a:rPr lang="vi-VN" sz="1900" i="1">
                                <a:latin typeface="Cambria Math" panose="02040503050406030204" pitchFamily="18" charset="0"/>
                              </a:rPr>
                            </m:ctrlPr>
                          </m:sSubPr>
                          <m:e>
                            <m:r>
                              <m:rPr>
                                <m:sty m:val="p"/>
                              </m:rPr>
                              <a:rPr lang="vi-VN" sz="1900" i="1">
                                <a:latin typeface="Cambria Math" panose="02040503050406030204" pitchFamily="18" charset="0"/>
                              </a:rPr>
                              <m:t>n</m:t>
                            </m:r>
                            <m:r>
                              <a:rPr lang="vi-VN" sz="1900" i="1">
                                <a:latin typeface="Cambria Math" panose="02040503050406030204" pitchFamily="18" charset="0"/>
                              </a:rPr>
                              <m:t>ử</m:t>
                            </m:r>
                            <m:r>
                              <m:rPr>
                                <m:sty m:val="p"/>
                              </m:rPr>
                              <a:rPr lang="vi-VN" sz="1900" i="1">
                                <a:latin typeface="Cambria Math" panose="02040503050406030204" pitchFamily="18" charset="0"/>
                              </a:rPr>
                              <m:t>a</m:t>
                            </m:r>
                          </m:e>
                          <m:sub>
                            <m:r>
                              <a:rPr lang="vi-VN" sz="1900" i="1">
                                <a:latin typeface="Cambria Math" panose="02040503050406030204" pitchFamily="18" charset="0"/>
                              </a:rPr>
                              <m:t>5</m:t>
                            </m:r>
                          </m:sub>
                        </m:sSub>
                        <m:r>
                          <a:rPr lang="vi-VN" sz="1900" i="1">
                            <a:latin typeface="Cambria Math" panose="02040503050406030204" pitchFamily="18" charset="0"/>
                          </a:rPr>
                          <m:t>,</m:t>
                        </m:r>
                        <m:sSub>
                          <m:sSubPr>
                            <m:ctrlPr>
                              <a:rPr lang="vi-VN" sz="1900" i="1">
                                <a:latin typeface="Cambria Math" panose="02040503050406030204" pitchFamily="18" charset="0"/>
                              </a:rPr>
                            </m:ctrlPr>
                          </m:sSubPr>
                          <m:e>
                            <m:r>
                              <m:rPr>
                                <m:sty m:val="p"/>
                              </m:rPr>
                              <a:rPr lang="vi-VN" sz="1900" i="1">
                                <a:latin typeface="Cambria Math" panose="02040503050406030204" pitchFamily="18" charset="0"/>
                              </a:rPr>
                              <m:t>c</m:t>
                            </m:r>
                            <m:r>
                              <a:rPr lang="vi-VN" sz="1900" i="1">
                                <a:latin typeface="Cambria Math" panose="02040503050406030204" pitchFamily="18" charset="0"/>
                              </a:rPr>
                              <m:t>ủ</m:t>
                            </m:r>
                            <m:r>
                              <m:rPr>
                                <m:sty m:val="p"/>
                              </m:rPr>
                              <a:rPr lang="vi-VN" sz="1900" i="1">
                                <a:latin typeface="Cambria Math" panose="02040503050406030204" pitchFamily="18" charset="0"/>
                              </a:rPr>
                              <m:t>a</m:t>
                            </m:r>
                          </m:e>
                          <m:sub>
                            <m:r>
                              <a:rPr lang="vi-VN" sz="1900" i="1">
                                <a:latin typeface="Cambria Math" panose="02040503050406030204" pitchFamily="18" charset="0"/>
                              </a:rPr>
                              <m:t>6</m:t>
                            </m:r>
                          </m:sub>
                        </m:sSub>
                        <m:r>
                          <a:rPr lang="vi-VN" sz="1900" i="1">
                            <a:latin typeface="Cambria Math" panose="02040503050406030204" pitchFamily="18" charset="0"/>
                          </a:rPr>
                          <m:t>,</m:t>
                        </m:r>
                        <m:sSub>
                          <m:sSubPr>
                            <m:ctrlPr>
                              <a:rPr lang="vi-VN" sz="1900" i="1">
                                <a:latin typeface="Cambria Math" panose="02040503050406030204" pitchFamily="18" charset="0"/>
                              </a:rPr>
                            </m:ctrlPr>
                          </m:sSubPr>
                          <m:e>
                            <m:r>
                              <m:rPr>
                                <m:sty m:val="p"/>
                              </m:rPr>
                              <a:rPr lang="vi-VN" sz="1900" i="1">
                                <a:latin typeface="Cambria Math" panose="02040503050406030204" pitchFamily="18" charset="0"/>
                              </a:rPr>
                              <m:t>m</m:t>
                            </m:r>
                            <m:r>
                              <a:rPr lang="vi-VN" sz="1900" i="1">
                                <a:latin typeface="Cambria Math" panose="02040503050406030204" pitchFamily="18" charset="0"/>
                              </a:rPr>
                              <m:t>ì</m:t>
                            </m:r>
                            <m:r>
                              <m:rPr>
                                <m:sty m:val="p"/>
                              </m:rPr>
                              <a:rPr lang="vi-VN" sz="1900" i="1">
                                <a:latin typeface="Cambria Math" panose="02040503050406030204" pitchFamily="18" charset="0"/>
                              </a:rPr>
                              <m:t>nh</m:t>
                            </m:r>
                          </m:e>
                          <m:sub>
                            <m:r>
                              <a:rPr lang="vi-VN" sz="1900" i="1">
                                <a:latin typeface="Cambria Math" panose="02040503050406030204" pitchFamily="18" charset="0"/>
                              </a:rPr>
                              <m:t>7</m:t>
                            </m:r>
                          </m:sub>
                        </m:sSub>
                        <m:r>
                          <a:rPr lang="vi-VN" sz="1900" i="1">
                            <a:latin typeface="Cambria Math" panose="02040503050406030204" pitchFamily="18" charset="0"/>
                          </a:rPr>
                          <m:t>,</m:t>
                        </m:r>
                        <m:sSub>
                          <m:sSubPr>
                            <m:ctrlPr>
                              <a:rPr lang="vi-VN" sz="1900" i="1">
                                <a:latin typeface="Cambria Math" panose="02040503050406030204" pitchFamily="18" charset="0"/>
                              </a:rPr>
                            </m:ctrlPr>
                          </m:sSubPr>
                          <m:e>
                            <m:r>
                              <a:rPr lang="vi-VN" sz="1900" i="1">
                                <a:latin typeface="Cambria Math" panose="02040503050406030204" pitchFamily="18" charset="0"/>
                              </a:rPr>
                              <m:t>đã</m:t>
                            </m:r>
                          </m:e>
                          <m:sub>
                            <m:r>
                              <a:rPr lang="vi-VN" sz="1900" i="1">
                                <a:latin typeface="Cambria Math" panose="02040503050406030204" pitchFamily="18" charset="0"/>
                              </a:rPr>
                              <m:t>8</m:t>
                            </m:r>
                          </m:sub>
                        </m:sSub>
                        <m:r>
                          <a:rPr lang="vi-VN" sz="1900" i="1">
                            <a:latin typeface="Cambria Math" panose="02040503050406030204" pitchFamily="18" charset="0"/>
                          </a:rPr>
                          <m:t>,</m:t>
                        </m:r>
                        <m:sSub>
                          <m:sSubPr>
                            <m:ctrlPr>
                              <a:rPr lang="vi-VN" sz="1900" i="1">
                                <a:latin typeface="Cambria Math" panose="02040503050406030204" pitchFamily="18" charset="0"/>
                              </a:rPr>
                            </m:ctrlPr>
                          </m:sSubPr>
                          <m:e>
                            <m:r>
                              <a:rPr lang="vi-VN" sz="1900" i="1">
                                <a:latin typeface="Cambria Math" panose="02040503050406030204" pitchFamily="18" charset="0"/>
                              </a:rPr>
                              <m:t>ă</m:t>
                            </m:r>
                            <m:r>
                              <m:rPr>
                                <m:sty m:val="p"/>
                              </m:rPr>
                              <a:rPr lang="vi-VN" sz="1900" i="1">
                                <a:latin typeface="Cambria Math" panose="02040503050406030204" pitchFamily="18" charset="0"/>
                              </a:rPr>
                              <m:t>n</m:t>
                            </m:r>
                          </m:e>
                          <m:sub>
                            <m:r>
                              <a:rPr lang="vi-VN" sz="1900" i="1">
                                <a:latin typeface="Cambria Math" panose="02040503050406030204" pitchFamily="18" charset="0"/>
                              </a:rPr>
                              <m:t>9</m:t>
                            </m:r>
                          </m:sub>
                        </m:sSub>
                        <m:r>
                          <a:rPr lang="vi-VN" sz="1900" i="1">
                            <a:latin typeface="Cambria Math" panose="02040503050406030204" pitchFamily="18" charset="0"/>
                          </a:rPr>
                          <m:t>,</m:t>
                        </m:r>
                        <m:sSub>
                          <m:sSubPr>
                            <m:ctrlPr>
                              <a:rPr lang="vi-VN" sz="1900" i="1">
                                <a:latin typeface="Cambria Math" panose="02040503050406030204" pitchFamily="18" charset="0"/>
                              </a:rPr>
                            </m:ctrlPr>
                          </m:sSubPr>
                          <m:e>
                            <m:r>
                              <m:rPr>
                                <m:sty m:val="p"/>
                              </m:rPr>
                              <a:rPr lang="vi-VN" sz="1900" i="1">
                                <a:latin typeface="Cambria Math" panose="02040503050406030204" pitchFamily="18" charset="0"/>
                              </a:rPr>
                              <m:t>qu</m:t>
                            </m:r>
                            <m:r>
                              <a:rPr lang="vi-VN" sz="1900" i="1">
                                <a:latin typeface="Cambria Math" panose="02040503050406030204" pitchFamily="18" charset="0"/>
                              </a:rPr>
                              <m:t>ả</m:t>
                            </m:r>
                          </m:e>
                          <m:sub>
                            <m:r>
                              <a:rPr lang="vi-VN" sz="1900" i="1">
                                <a:latin typeface="Cambria Math" panose="02040503050406030204" pitchFamily="18" charset="0"/>
                              </a:rPr>
                              <m:t>10</m:t>
                            </m:r>
                          </m:sub>
                        </m:sSub>
                        <m:r>
                          <a:rPr lang="vi-VN" sz="1900" i="1">
                            <a:latin typeface="Cambria Math" panose="02040503050406030204" pitchFamily="18" charset="0"/>
                          </a:rPr>
                          <m:t>,</m:t>
                        </m:r>
                        <m:sSub>
                          <m:sSubPr>
                            <m:ctrlPr>
                              <a:rPr lang="vi-VN" sz="1900" i="1">
                                <a:latin typeface="Cambria Math" panose="02040503050406030204" pitchFamily="18" charset="0"/>
                              </a:rPr>
                            </m:ctrlPr>
                          </m:sSubPr>
                          <m:e>
                            <m:r>
                              <m:rPr>
                                <m:sty m:val="p"/>
                              </m:rPr>
                              <a:rPr lang="vi-VN" sz="1900" i="1">
                                <a:latin typeface="Cambria Math" panose="02040503050406030204" pitchFamily="18" charset="0"/>
                              </a:rPr>
                              <m:t>t</m:t>
                            </m:r>
                            <m:r>
                              <a:rPr lang="vi-VN" sz="1900" i="1">
                                <a:latin typeface="Cambria Math" panose="02040503050406030204" pitchFamily="18" charset="0"/>
                              </a:rPr>
                              <m:t>á</m:t>
                            </m:r>
                            <m:r>
                              <m:rPr>
                                <m:sty m:val="p"/>
                              </m:rPr>
                              <a:rPr lang="vi-VN" sz="1900" i="1">
                                <a:latin typeface="Cambria Math" panose="02040503050406030204" pitchFamily="18" charset="0"/>
                              </a:rPr>
                              <m:t>o</m:t>
                            </m:r>
                          </m:e>
                          <m:sub>
                            <m:r>
                              <a:rPr lang="vi-VN" sz="1900" i="1">
                                <a:latin typeface="Cambria Math" panose="02040503050406030204" pitchFamily="18" charset="0"/>
                              </a:rPr>
                              <m:t>11</m:t>
                            </m:r>
                          </m:sub>
                        </m:sSub>
                      </m:e>
                    </m:d>
                  </m:oMath>
                </a14:m>
                <a:endParaRPr lang="vi-VN" sz="1900" dirty="0"/>
              </a:p>
              <a:p>
                <a:pPr lvl="1">
                  <a:buFont typeface="Courier New" panose="02070309020205020404" pitchFamily="49" charset="0"/>
                  <a:buChar char="o"/>
                </a:pPr>
                <a14:m>
                  <m:oMath xmlns:m="http://schemas.openxmlformats.org/officeDocument/2006/math">
                    <m:r>
                      <m:rPr>
                        <m:sty m:val="p"/>
                      </m:rPr>
                      <a:rPr lang="vi-VN" sz="1900" i="1" dirty="0">
                        <a:latin typeface="Cambria Math" panose="02040503050406030204" pitchFamily="18" charset="0"/>
                      </a:rPr>
                      <m:t>S</m:t>
                    </m:r>
                    <m:r>
                      <a:rPr lang="vi-VN" sz="1900" i="1">
                        <a:latin typeface="Cambria Math" panose="02040503050406030204" pitchFamily="18" charset="0"/>
                      </a:rPr>
                      <m:t>=11</m:t>
                    </m:r>
                  </m:oMath>
                </a14:m>
                <a:endParaRPr lang="vi-VN" sz="1900" dirty="0"/>
              </a:p>
              <a:p>
                <a:pPr lvl="1">
                  <a:buFont typeface="Courier New" panose="02070309020205020404" pitchFamily="49" charset="0"/>
                  <a:buChar char="o"/>
                </a:pPr>
                <a:endParaRPr lang="vi-VN" sz="1900" dirty="0"/>
              </a:p>
              <a:p>
                <a:pPr lvl="1">
                  <a:buFont typeface="Courier New" panose="02070309020205020404" pitchFamily="49" charset="0"/>
                  <a:buChar char="o"/>
                </a:pPr>
                <a14:m>
                  <m:oMath xmlns:m="http://schemas.openxmlformats.org/officeDocument/2006/math">
                    <m:r>
                      <m:rPr>
                        <m:sty m:val="p"/>
                      </m:rPr>
                      <a:rPr lang="vi-VN" sz="1900" i="1" dirty="0">
                        <a:latin typeface="Cambria Math" panose="02040503050406030204" pitchFamily="18" charset="0"/>
                      </a:rPr>
                      <m:t>t</m:t>
                    </m:r>
                    <m:r>
                      <a:rPr lang="vi-VN" sz="1900" i="1" dirty="0">
                        <a:latin typeface="Cambria Math" panose="02040503050406030204" pitchFamily="18" charset="0"/>
                      </a:rPr>
                      <m:t>ô</m:t>
                    </m:r>
                    <m:r>
                      <m:rPr>
                        <m:sty m:val="p"/>
                      </m:rPr>
                      <a:rPr lang="vi-VN" sz="1900" i="1" dirty="0">
                        <a:latin typeface="Cambria Math" panose="02040503050406030204" pitchFamily="18" charset="0"/>
                      </a:rPr>
                      <m:t>i</m:t>
                    </m:r>
                    <m:r>
                      <a:rPr lang="vi-VN" sz="1900" i="1">
                        <a:latin typeface="Cambria Math" panose="02040503050406030204" pitchFamily="18" charset="0"/>
                      </a:rPr>
                      <m:t>= [1</m:t>
                    </m:r>
                    <m:r>
                      <a:rPr lang="en-US" sz="1900" i="1">
                        <a:latin typeface="Cambria Math" panose="02040503050406030204" pitchFamily="18" charset="0"/>
                      </a:rPr>
                      <m:t> 0 0 0 0 0 0 0 0 0 0</m:t>
                    </m:r>
                    <m:r>
                      <a:rPr lang="vi-VN" sz="1900" i="1">
                        <a:latin typeface="Cambria Math" panose="02040503050406030204" pitchFamily="18" charset="0"/>
                      </a:rPr>
                      <m:t>]</m:t>
                    </m:r>
                  </m:oMath>
                </a14:m>
                <a:endParaRPr lang="vi-VN" sz="1900" dirty="0"/>
              </a:p>
              <a:p>
                <a:pPr lvl="1">
                  <a:buFont typeface="Courier New" panose="02070309020205020404" pitchFamily="49" charset="0"/>
                  <a:buChar char="o"/>
                </a:pPr>
                <a14:m>
                  <m:oMath xmlns:m="http://schemas.openxmlformats.org/officeDocument/2006/math">
                    <m:r>
                      <a:rPr lang="en-US" sz="1900" i="1" dirty="0">
                        <a:latin typeface="Cambria Math" panose="02040503050406030204" pitchFamily="18" charset="0"/>
                      </a:rPr>
                      <m:t>đ</m:t>
                    </m:r>
                    <m:r>
                      <m:rPr>
                        <m:sty m:val="p"/>
                      </m:rPr>
                      <a:rPr lang="en-US" sz="1900" i="1" dirty="0">
                        <a:latin typeface="Cambria Math" panose="02040503050406030204" pitchFamily="18" charset="0"/>
                      </a:rPr>
                      <m:t>ang</m:t>
                    </m:r>
                    <m:r>
                      <a:rPr lang="vi-VN" sz="1900" i="1">
                        <a:latin typeface="Cambria Math" panose="02040503050406030204" pitchFamily="18" charset="0"/>
                      </a:rPr>
                      <m:t>= [0</m:t>
                    </m:r>
                    <m:r>
                      <a:rPr lang="en-US" sz="1900" i="1">
                        <a:latin typeface="Cambria Math" panose="02040503050406030204" pitchFamily="18" charset="0"/>
                      </a:rPr>
                      <m:t> </m:t>
                    </m:r>
                    <m:r>
                      <a:rPr lang="vi-VN" sz="1900" i="1">
                        <a:latin typeface="Cambria Math" panose="02040503050406030204" pitchFamily="18" charset="0"/>
                      </a:rPr>
                      <m:t>1</m:t>
                    </m:r>
                    <m:r>
                      <a:rPr lang="en-US" sz="1900" i="1">
                        <a:latin typeface="Cambria Math" panose="02040503050406030204" pitchFamily="18" charset="0"/>
                      </a:rPr>
                      <m:t> 0 0 0 0 0 0 0 0 0</m:t>
                    </m:r>
                    <m:r>
                      <a:rPr lang="vi-VN" sz="1900" i="1">
                        <a:latin typeface="Cambria Math" panose="02040503050406030204" pitchFamily="18" charset="0"/>
                      </a:rPr>
                      <m:t>]</m:t>
                    </m:r>
                  </m:oMath>
                </a14:m>
                <a:endParaRPr lang="vi-VN" sz="1900" dirty="0"/>
              </a:p>
              <a:p>
                <a:pPr marL="342891" lvl="1" indent="0">
                  <a:buNone/>
                </a:pPr>
                <a:r>
                  <a:rPr lang="vi-VN" sz="1900" dirty="0"/>
                  <a:t>…</a:t>
                </a:r>
              </a:p>
              <a:p>
                <a:pPr lvl="1">
                  <a:buFont typeface="Courier New" panose="02070309020205020404" pitchFamily="49" charset="0"/>
                  <a:buChar char="o"/>
                </a:pPr>
                <a14:m>
                  <m:oMath xmlns:m="http://schemas.openxmlformats.org/officeDocument/2006/math">
                    <m:r>
                      <m:rPr>
                        <m:sty m:val="p"/>
                      </m:rPr>
                      <a:rPr lang="vi-VN" sz="1900" i="1" dirty="0">
                        <a:latin typeface="Cambria Math" panose="02040503050406030204" pitchFamily="18" charset="0"/>
                      </a:rPr>
                      <m:t>m</m:t>
                    </m:r>
                    <m:r>
                      <a:rPr lang="vi-VN" sz="1900" i="1" dirty="0">
                        <a:latin typeface="Cambria Math" panose="02040503050406030204" pitchFamily="18" charset="0"/>
                      </a:rPr>
                      <m:t>ì</m:t>
                    </m:r>
                    <m:r>
                      <m:rPr>
                        <m:sty m:val="p"/>
                      </m:rPr>
                      <a:rPr lang="vi-VN" sz="1900" i="1" dirty="0">
                        <a:latin typeface="Cambria Math" panose="02040503050406030204" pitchFamily="18" charset="0"/>
                      </a:rPr>
                      <m:t>nh</m:t>
                    </m:r>
                    <m:r>
                      <a:rPr lang="vi-VN" sz="1900" i="1">
                        <a:latin typeface="Cambria Math" panose="02040503050406030204" pitchFamily="18" charset="0"/>
                      </a:rPr>
                      <m:t>= [1</m:t>
                    </m:r>
                    <m:r>
                      <a:rPr lang="en-US" sz="1900" i="1">
                        <a:latin typeface="Cambria Math" panose="02040503050406030204" pitchFamily="18" charset="0"/>
                      </a:rPr>
                      <m:t> 0 0 0 0 0 </m:t>
                    </m:r>
                    <m:r>
                      <a:rPr lang="vi-VN" sz="1900" i="1">
                        <a:latin typeface="Cambria Math" panose="02040503050406030204" pitchFamily="18" charset="0"/>
                      </a:rPr>
                      <m:t>1</m:t>
                    </m:r>
                    <m:r>
                      <a:rPr lang="en-US" sz="1900" i="1">
                        <a:latin typeface="Cambria Math" panose="02040503050406030204" pitchFamily="18" charset="0"/>
                      </a:rPr>
                      <m:t> 0 0 0 0</m:t>
                    </m:r>
                    <m:r>
                      <a:rPr lang="vi-VN" sz="1900" i="1">
                        <a:latin typeface="Cambria Math" panose="02040503050406030204" pitchFamily="18" charset="0"/>
                      </a:rPr>
                      <m:t>]</m:t>
                    </m:r>
                  </m:oMath>
                </a14:m>
                <a:endParaRPr lang="vi-VN" sz="1900" dirty="0"/>
              </a:p>
              <a:p>
                <a:pPr lvl="1">
                  <a:buFont typeface="Courier New" panose="02070309020205020404" pitchFamily="49" charset="0"/>
                  <a:buChar char="o"/>
                </a:pPr>
                <a14:m>
                  <m:oMath xmlns:m="http://schemas.openxmlformats.org/officeDocument/2006/math">
                    <m:r>
                      <m:rPr>
                        <m:sty m:val="p"/>
                      </m:rPr>
                      <a:rPr lang="vi-VN" sz="1900" i="1" dirty="0">
                        <a:latin typeface="Cambria Math" panose="02040503050406030204" pitchFamily="18" charset="0"/>
                      </a:rPr>
                      <m:t>t</m:t>
                    </m:r>
                    <m:r>
                      <a:rPr lang="vi-VN" sz="1900" i="1" dirty="0">
                        <a:latin typeface="Cambria Math" panose="02040503050406030204" pitchFamily="18" charset="0"/>
                      </a:rPr>
                      <m:t>á</m:t>
                    </m:r>
                    <m:r>
                      <m:rPr>
                        <m:sty m:val="p"/>
                      </m:rPr>
                      <a:rPr lang="vi-VN" sz="1900" i="1" dirty="0">
                        <a:latin typeface="Cambria Math" panose="02040503050406030204" pitchFamily="18" charset="0"/>
                      </a:rPr>
                      <m:t>o</m:t>
                    </m:r>
                    <m:r>
                      <a:rPr lang="vi-VN" sz="1900" i="1">
                        <a:latin typeface="Cambria Math" panose="02040503050406030204" pitchFamily="18" charset="0"/>
                      </a:rPr>
                      <m:t>= [1</m:t>
                    </m:r>
                    <m:r>
                      <a:rPr lang="en-US" sz="1900" i="1">
                        <a:latin typeface="Cambria Math" panose="02040503050406030204" pitchFamily="18" charset="0"/>
                      </a:rPr>
                      <m:t> 0 0 0 0 0 0 0 0 0 </m:t>
                    </m:r>
                    <m:r>
                      <a:rPr lang="vi-VN" sz="1900" i="1">
                        <a:latin typeface="Cambria Math" panose="02040503050406030204" pitchFamily="18" charset="0"/>
                      </a:rPr>
                      <m:t>1]</m:t>
                    </m:r>
                  </m:oMath>
                </a14:m>
                <a:endParaRPr lang="vi-VN" sz="1900" dirty="0"/>
              </a:p>
              <a:p>
                <a:endParaRPr lang="en-US" sz="2200" dirty="0"/>
              </a:p>
              <a:p>
                <a:endParaRPr lang="en-US" sz="2200" dirty="0"/>
              </a:p>
              <a:p>
                <a:endParaRPr lang="vi-VN" sz="2350" dirty="0"/>
              </a:p>
              <a:p>
                <a:endParaRPr lang="en-US" sz="2350" dirty="0"/>
              </a:p>
            </p:txBody>
          </p:sp>
        </mc:Choice>
        <mc:Fallback xmlns="">
          <p:sp>
            <p:nvSpPr>
              <p:cNvPr id="3" name="Content Placeholder 2">
                <a:extLst>
                  <a:ext uri="{FF2B5EF4-FFF2-40B4-BE49-F238E27FC236}">
                    <a16:creationId xmlns:a16="http://schemas.microsoft.com/office/drawing/2014/main" id="{A9362ED3-7326-584D-AC4E-8116E74CB71A}"/>
                  </a:ext>
                </a:extLst>
              </p:cNvPr>
              <p:cNvSpPr>
                <a:spLocks noGrp="1" noRot="1" noChangeAspect="1" noMove="1" noResize="1" noEditPoints="1" noAdjustHandles="1" noChangeArrowheads="1" noChangeShapeType="1" noTextEdit="1"/>
              </p:cNvSpPr>
              <p:nvPr>
                <p:ph idx="1"/>
              </p:nvPr>
            </p:nvSpPr>
            <p:spPr>
              <a:blipFill>
                <a:blip r:embed="rId3"/>
                <a:stretch>
                  <a:fillRect l="-772" t="-1401" r="-154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4C15BE0-8180-054C-9A12-7D73EBAC04A7}"/>
              </a:ext>
            </a:extLst>
          </p:cNvPr>
          <p:cNvSpPr>
            <a:spLocks noGrp="1"/>
          </p:cNvSpPr>
          <p:nvPr>
            <p:ph type="sldNum" sz="quarter" idx="12"/>
          </p:nvPr>
        </p:nvSpPr>
        <p:spPr/>
        <p:txBody>
          <a:bodyPr/>
          <a:lstStyle/>
          <a:p>
            <a:fld id="{20B7F220-0825-4B9B-9156-FF79F33775FE}" type="slidenum">
              <a:rPr lang="vi-VN" smtClean="0"/>
              <a:t>7</a:t>
            </a:fld>
            <a:endParaRPr lang="vi-VN"/>
          </a:p>
        </p:txBody>
      </p:sp>
    </p:spTree>
    <p:extLst>
      <p:ext uri="{BB962C8B-B14F-4D97-AF65-F5344CB8AC3E}">
        <p14:creationId xmlns:p14="http://schemas.microsoft.com/office/powerpoint/2010/main" val="1437122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2772E-317F-5946-818C-DF35772E4492}"/>
              </a:ext>
            </a:extLst>
          </p:cNvPr>
          <p:cNvSpPr>
            <a:spLocks noGrp="1"/>
          </p:cNvSpPr>
          <p:nvPr>
            <p:ph type="title"/>
          </p:nvPr>
        </p:nvSpPr>
        <p:spPr/>
        <p:txBody>
          <a:bodyPr/>
          <a:lstStyle/>
          <a:p>
            <a:r>
              <a:rPr lang="en-US" dirty="0"/>
              <a:t>CƠ SỞ LÝ THUYẾT</a:t>
            </a:r>
          </a:p>
        </p:txBody>
      </p:sp>
      <p:sp>
        <p:nvSpPr>
          <p:cNvPr id="3" name="Content Placeholder 2">
            <a:extLst>
              <a:ext uri="{FF2B5EF4-FFF2-40B4-BE49-F238E27FC236}">
                <a16:creationId xmlns:a16="http://schemas.microsoft.com/office/drawing/2014/main" id="{D467A1DC-9F4F-DA46-ADEE-39968C613312}"/>
              </a:ext>
            </a:extLst>
          </p:cNvPr>
          <p:cNvSpPr>
            <a:spLocks noGrp="1"/>
          </p:cNvSpPr>
          <p:nvPr>
            <p:ph idx="1"/>
          </p:nvPr>
        </p:nvSpPr>
        <p:spPr/>
        <p:txBody>
          <a:bodyPr/>
          <a:lstStyle/>
          <a:p>
            <a:r>
              <a:rPr lang="en-US" dirty="0" err="1"/>
              <a:t>Phương</a:t>
            </a:r>
            <a:r>
              <a:rPr lang="en-US" dirty="0"/>
              <a:t> </a:t>
            </a:r>
            <a:r>
              <a:rPr lang="en-US" dirty="0" err="1"/>
              <a:t>pháp</a:t>
            </a:r>
            <a:r>
              <a:rPr lang="en-US" dirty="0"/>
              <a:t> one-hot vector </a:t>
            </a:r>
            <a:r>
              <a:rPr lang="en-US" dirty="0" err="1"/>
              <a:t>sẽ</a:t>
            </a:r>
            <a:r>
              <a:rPr lang="en-US" dirty="0"/>
              <a:t> </a:t>
            </a:r>
            <a:r>
              <a:rPr lang="en-US" dirty="0" err="1"/>
              <a:t>có</a:t>
            </a:r>
            <a:r>
              <a:rPr lang="en-US" dirty="0"/>
              <a:t> </a:t>
            </a:r>
            <a:r>
              <a:rPr lang="en-US" dirty="0" err="1"/>
              <a:t>nhiều</a:t>
            </a:r>
            <a:r>
              <a:rPr lang="en-US" dirty="0"/>
              <a:t> </a:t>
            </a:r>
            <a:r>
              <a:rPr lang="en-US" dirty="0" err="1"/>
              <a:t>hạn</a:t>
            </a:r>
            <a:r>
              <a:rPr lang="en-US" dirty="0"/>
              <a:t> </a:t>
            </a:r>
            <a:r>
              <a:rPr lang="en-US" dirty="0" err="1"/>
              <a:t>chế</a:t>
            </a:r>
            <a:endParaRPr lang="en-US" dirty="0"/>
          </a:p>
          <a:p>
            <a:pPr lvl="1"/>
            <a:r>
              <a:rPr lang="en-US" dirty="0" err="1"/>
              <a:t>Độ</a:t>
            </a:r>
            <a:r>
              <a:rPr lang="en-US" dirty="0"/>
              <a:t> </a:t>
            </a:r>
            <a:r>
              <a:rPr lang="en-US" dirty="0" err="1"/>
              <a:t>dài</a:t>
            </a:r>
            <a:r>
              <a:rPr lang="en-US" dirty="0"/>
              <a:t> </a:t>
            </a:r>
            <a:r>
              <a:rPr lang="en-US" dirty="0" err="1"/>
              <a:t>của</a:t>
            </a:r>
            <a:r>
              <a:rPr lang="en-US" dirty="0"/>
              <a:t> vector </a:t>
            </a:r>
            <a:r>
              <a:rPr lang="en-US" dirty="0" err="1"/>
              <a:t>quá</a:t>
            </a:r>
            <a:r>
              <a:rPr lang="en-US" dirty="0"/>
              <a:t> </a:t>
            </a:r>
            <a:r>
              <a:rPr lang="en-US" dirty="0" err="1"/>
              <a:t>lớn</a:t>
            </a:r>
            <a:r>
              <a:rPr lang="en-US" dirty="0"/>
              <a:t>, </a:t>
            </a:r>
            <a:r>
              <a:rPr lang="en-US" dirty="0" err="1"/>
              <a:t>bằng</a:t>
            </a:r>
            <a:r>
              <a:rPr lang="en-US" dirty="0"/>
              <a:t> </a:t>
            </a:r>
            <a:r>
              <a:rPr lang="en-US" dirty="0" err="1"/>
              <a:t>với</a:t>
            </a:r>
            <a:r>
              <a:rPr lang="en-US" dirty="0"/>
              <a:t> </a:t>
            </a:r>
            <a:r>
              <a:rPr lang="en-US" dirty="0" err="1"/>
              <a:t>độ</a:t>
            </a:r>
            <a:r>
              <a:rPr lang="en-US" dirty="0"/>
              <a:t> </a:t>
            </a:r>
            <a:r>
              <a:rPr lang="en-US" dirty="0" err="1"/>
              <a:t>dài</a:t>
            </a:r>
            <a:r>
              <a:rPr lang="en-US" dirty="0"/>
              <a:t> </a:t>
            </a:r>
            <a:r>
              <a:rPr lang="en-US" dirty="0" err="1"/>
              <a:t>của</a:t>
            </a:r>
            <a:r>
              <a:rPr lang="en-US" dirty="0"/>
              <a:t> </a:t>
            </a:r>
            <a:r>
              <a:rPr lang="en-US" dirty="0" err="1"/>
              <a:t>từ</a:t>
            </a:r>
            <a:r>
              <a:rPr lang="en-US" dirty="0"/>
              <a:t> </a:t>
            </a:r>
            <a:r>
              <a:rPr lang="en-US" dirty="0" err="1"/>
              <a:t>điển</a:t>
            </a:r>
            <a:r>
              <a:rPr lang="en-US" dirty="0"/>
              <a:t>.</a:t>
            </a:r>
          </a:p>
          <a:p>
            <a:pPr lvl="1"/>
            <a:r>
              <a:rPr lang="en-US" dirty="0" err="1"/>
              <a:t>Không</a:t>
            </a:r>
            <a:r>
              <a:rPr lang="en-US" dirty="0"/>
              <a:t> </a:t>
            </a:r>
            <a:r>
              <a:rPr lang="en-US" dirty="0" err="1"/>
              <a:t>xác</a:t>
            </a:r>
            <a:r>
              <a:rPr lang="en-US" dirty="0"/>
              <a:t> </a:t>
            </a:r>
            <a:r>
              <a:rPr lang="en-US" dirty="0" err="1"/>
              <a:t>định</a:t>
            </a:r>
            <a:r>
              <a:rPr lang="en-US" dirty="0"/>
              <a:t> </a:t>
            </a:r>
            <a:r>
              <a:rPr lang="en-US" dirty="0" err="1"/>
              <a:t>được</a:t>
            </a:r>
            <a:r>
              <a:rPr lang="en-US" dirty="0"/>
              <a:t> </a:t>
            </a:r>
            <a:r>
              <a:rPr lang="en-US" dirty="0" err="1"/>
              <a:t>tương</a:t>
            </a:r>
            <a:r>
              <a:rPr lang="en-US" dirty="0"/>
              <a:t> </a:t>
            </a:r>
            <a:r>
              <a:rPr lang="en-US" dirty="0" err="1"/>
              <a:t>quan</a:t>
            </a:r>
            <a:r>
              <a:rPr lang="en-US" dirty="0"/>
              <a:t> </a:t>
            </a:r>
            <a:r>
              <a:rPr lang="en-US" dirty="0" err="1"/>
              <a:t>ý</a:t>
            </a:r>
            <a:r>
              <a:rPr lang="en-US" dirty="0"/>
              <a:t> </a:t>
            </a:r>
            <a:r>
              <a:rPr lang="en-US" dirty="0" err="1"/>
              <a:t>nghĩa</a:t>
            </a:r>
            <a:r>
              <a:rPr lang="en-US" dirty="0"/>
              <a:t> </a:t>
            </a:r>
            <a:r>
              <a:rPr lang="en-US" dirty="0" err="1"/>
              <a:t>giữa</a:t>
            </a:r>
            <a:r>
              <a:rPr lang="en-US" dirty="0"/>
              <a:t> </a:t>
            </a:r>
            <a:r>
              <a:rPr lang="en-US" dirty="0" err="1"/>
              <a:t>các</a:t>
            </a:r>
            <a:r>
              <a:rPr lang="en-US" dirty="0"/>
              <a:t> </a:t>
            </a:r>
            <a:r>
              <a:rPr lang="en-US" dirty="0" err="1"/>
              <a:t>từ</a:t>
            </a:r>
            <a:r>
              <a:rPr lang="en-US" dirty="0"/>
              <a:t>.</a:t>
            </a:r>
          </a:p>
          <a:p>
            <a:pPr lvl="1"/>
            <a:endParaRPr lang="en-US" dirty="0"/>
          </a:p>
          <a:p>
            <a:pPr lvl="1"/>
            <a:endParaRPr lang="en-US" dirty="0"/>
          </a:p>
          <a:p>
            <a:pPr marL="0" indent="0">
              <a:buNone/>
            </a:pPr>
            <a:r>
              <a:rPr lang="en-US" dirty="0"/>
              <a:t>=&gt; </a:t>
            </a:r>
            <a:r>
              <a:rPr lang="en-US" dirty="0" err="1"/>
              <a:t>Đề</a:t>
            </a:r>
            <a:r>
              <a:rPr lang="en-US" dirty="0"/>
              <a:t> </a:t>
            </a:r>
            <a:r>
              <a:rPr lang="en-US" dirty="0" err="1"/>
              <a:t>xuất</a:t>
            </a:r>
            <a:r>
              <a:rPr lang="en-US" dirty="0"/>
              <a:t> </a:t>
            </a:r>
            <a:r>
              <a:rPr lang="en-US" dirty="0" err="1"/>
              <a:t>mô</a:t>
            </a:r>
            <a:r>
              <a:rPr lang="en-US" dirty="0"/>
              <a:t> </a:t>
            </a:r>
            <a:r>
              <a:rPr lang="en-US" dirty="0" err="1"/>
              <a:t>hình</a:t>
            </a:r>
            <a:r>
              <a:rPr lang="en-US" dirty="0"/>
              <a:t> word2vec </a:t>
            </a:r>
            <a:r>
              <a:rPr lang="en-US" dirty="0" err="1"/>
              <a:t>để</a:t>
            </a:r>
            <a:r>
              <a:rPr lang="en-US" dirty="0"/>
              <a:t> </a:t>
            </a:r>
            <a:r>
              <a:rPr lang="en-US" dirty="0" err="1"/>
              <a:t>giải</a:t>
            </a:r>
            <a:r>
              <a:rPr lang="en-US" dirty="0"/>
              <a:t> </a:t>
            </a:r>
            <a:r>
              <a:rPr lang="en-US" dirty="0" err="1"/>
              <a:t>quyết</a:t>
            </a:r>
            <a:r>
              <a:rPr lang="en-US" dirty="0"/>
              <a:t> </a:t>
            </a:r>
            <a:r>
              <a:rPr lang="en-US" dirty="0" err="1"/>
              <a:t>vấn</a:t>
            </a:r>
            <a:r>
              <a:rPr lang="en-US" dirty="0"/>
              <a:t> </a:t>
            </a:r>
            <a:r>
              <a:rPr lang="en-US" dirty="0" err="1"/>
              <a:t>đề</a:t>
            </a:r>
            <a:r>
              <a:rPr lang="en-US" dirty="0"/>
              <a:t> </a:t>
            </a:r>
            <a:r>
              <a:rPr lang="en-US" dirty="0" err="1"/>
              <a:t>này</a:t>
            </a:r>
            <a:r>
              <a:rPr lang="en-US" dirty="0"/>
              <a:t>.</a:t>
            </a:r>
          </a:p>
          <a:p>
            <a:pPr lvl="1"/>
            <a:endParaRPr lang="en-US" dirty="0"/>
          </a:p>
        </p:txBody>
      </p:sp>
      <p:sp>
        <p:nvSpPr>
          <p:cNvPr id="4" name="Slide Number Placeholder 3">
            <a:extLst>
              <a:ext uri="{FF2B5EF4-FFF2-40B4-BE49-F238E27FC236}">
                <a16:creationId xmlns:a16="http://schemas.microsoft.com/office/drawing/2014/main" id="{3BB2B689-1F7D-F944-BAB4-66D7E15F9B6D}"/>
              </a:ext>
            </a:extLst>
          </p:cNvPr>
          <p:cNvSpPr>
            <a:spLocks noGrp="1"/>
          </p:cNvSpPr>
          <p:nvPr>
            <p:ph type="sldNum" sz="quarter" idx="12"/>
          </p:nvPr>
        </p:nvSpPr>
        <p:spPr/>
        <p:txBody>
          <a:bodyPr/>
          <a:lstStyle/>
          <a:p>
            <a:fld id="{20B7F220-0825-4B9B-9156-FF79F33775FE}" type="slidenum">
              <a:rPr lang="vi-VN" smtClean="0"/>
              <a:t>8</a:t>
            </a:fld>
            <a:endParaRPr lang="vi-VN"/>
          </a:p>
        </p:txBody>
      </p:sp>
    </p:spTree>
    <p:extLst>
      <p:ext uri="{BB962C8B-B14F-4D97-AF65-F5344CB8AC3E}">
        <p14:creationId xmlns:p14="http://schemas.microsoft.com/office/powerpoint/2010/main" val="1592584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EB77F-08ED-4246-9BB4-234506631CCD}"/>
              </a:ext>
            </a:extLst>
          </p:cNvPr>
          <p:cNvSpPr>
            <a:spLocks noGrp="1"/>
          </p:cNvSpPr>
          <p:nvPr>
            <p:ph type="title"/>
          </p:nvPr>
        </p:nvSpPr>
        <p:spPr/>
        <p:txBody>
          <a:bodyPr/>
          <a:lstStyle/>
          <a:p>
            <a:r>
              <a:rPr lang="en-US" dirty="0"/>
              <a:t>CƠ SỞ LÝ THUYẾT</a:t>
            </a:r>
          </a:p>
        </p:txBody>
      </p:sp>
      <p:sp>
        <p:nvSpPr>
          <p:cNvPr id="3" name="Content Placeholder 2">
            <a:extLst>
              <a:ext uri="{FF2B5EF4-FFF2-40B4-BE49-F238E27FC236}">
                <a16:creationId xmlns:a16="http://schemas.microsoft.com/office/drawing/2014/main" id="{84944292-D10A-CE47-935D-B302607512A9}"/>
              </a:ext>
            </a:extLst>
          </p:cNvPr>
          <p:cNvSpPr>
            <a:spLocks noGrp="1"/>
          </p:cNvSpPr>
          <p:nvPr>
            <p:ph idx="1"/>
          </p:nvPr>
        </p:nvSpPr>
        <p:spPr/>
        <p:txBody>
          <a:bodyPr>
            <a:normAutofit/>
          </a:bodyPr>
          <a:lstStyle/>
          <a:p>
            <a:r>
              <a:rPr lang="vi-VN" sz="2200" dirty="0"/>
              <a:t>Word2vec là một mạng neural với duy nhất 1 tầng ẩn, </a:t>
            </a:r>
            <a:r>
              <a:rPr lang="vi-VN" dirty="0"/>
              <a:t>lấy đầu vào là một corpus lớn và đầu ra là vector(với số chiều khoảng vài trăm)</a:t>
            </a:r>
          </a:p>
          <a:p>
            <a:endParaRPr lang="vi-VN" dirty="0"/>
          </a:p>
          <a:p>
            <a:r>
              <a:rPr lang="vi-VN" dirty="0"/>
              <a:t>Với mỗi từ duy nhất trong corpus được gắn với một vector tương ứng trong không gian.</a:t>
            </a:r>
          </a:p>
          <a:p>
            <a:endParaRPr lang="vi-VN" sz="2200" dirty="0"/>
          </a:p>
          <a:p>
            <a:r>
              <a:rPr lang="vi-VN" sz="2200" dirty="0"/>
              <a:t> </a:t>
            </a:r>
            <a:r>
              <a:rPr lang="vi-VN" dirty="0"/>
              <a:t>Các word vectors được xác định trong không gian vector sao cho những từ có chung ngữ cảnh được đặt gần nhau trong không gian.</a:t>
            </a:r>
            <a:endParaRPr lang="vi-VN" sz="2200" dirty="0"/>
          </a:p>
          <a:p>
            <a:pPr marL="0" indent="0">
              <a:buNone/>
            </a:pPr>
            <a:endParaRPr lang="en-US" sz="2200" dirty="0"/>
          </a:p>
        </p:txBody>
      </p:sp>
      <p:sp>
        <p:nvSpPr>
          <p:cNvPr id="4" name="Slide Number Placeholder 3">
            <a:extLst>
              <a:ext uri="{FF2B5EF4-FFF2-40B4-BE49-F238E27FC236}">
                <a16:creationId xmlns:a16="http://schemas.microsoft.com/office/drawing/2014/main" id="{5EE99F12-D61C-9242-8C39-5D7AEC9479B3}"/>
              </a:ext>
            </a:extLst>
          </p:cNvPr>
          <p:cNvSpPr>
            <a:spLocks noGrp="1"/>
          </p:cNvSpPr>
          <p:nvPr>
            <p:ph type="sldNum" sz="quarter" idx="12"/>
          </p:nvPr>
        </p:nvSpPr>
        <p:spPr/>
        <p:txBody>
          <a:bodyPr/>
          <a:lstStyle/>
          <a:p>
            <a:fld id="{20B7F220-0825-4B9B-9156-FF79F33775FE}" type="slidenum">
              <a:rPr lang="vi-VN" smtClean="0"/>
              <a:t>9</a:t>
            </a:fld>
            <a:endParaRPr lang="vi-VN"/>
          </a:p>
        </p:txBody>
      </p:sp>
    </p:spTree>
    <p:extLst>
      <p:ext uri="{BB962C8B-B14F-4D97-AF65-F5344CB8AC3E}">
        <p14:creationId xmlns:p14="http://schemas.microsoft.com/office/powerpoint/2010/main" val="636648003"/>
      </p:ext>
    </p:extLst>
  </p:cSld>
  <p:clrMapOvr>
    <a:masterClrMapping/>
  </p:clrMapOvr>
</p:sld>
</file>

<file path=ppt/theme/theme1.xml><?xml version="1.0" encoding="utf-8"?>
<a:theme xmlns:a="http://schemas.openxmlformats.org/drawingml/2006/main" name="ThemeTD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TDT" id="{7FBF2D66-0AE2-4E89-937D-1D810BAF016B}" vid="{A882BC36-1AB8-4F26-83DE-148B0E5913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ThemeTDT</Template>
  <TotalTime>5757</TotalTime>
  <Words>3128</Words>
  <Application>Microsoft Macintosh PowerPoint</Application>
  <PresentationFormat>On-screen Show (4:3)</PresentationFormat>
  <Paragraphs>360</Paragraphs>
  <Slides>45</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Calibri</vt:lpstr>
      <vt:lpstr>Calibri (Body)</vt:lpstr>
      <vt:lpstr>Cambria Math</vt:lpstr>
      <vt:lpstr>Courier New</vt:lpstr>
      <vt:lpstr>Times New Roman</vt:lpstr>
      <vt:lpstr>ThemeTDT</vt:lpstr>
      <vt:lpstr>PowerPoint Presentation</vt:lpstr>
      <vt:lpstr>MỤC LỤC</vt:lpstr>
      <vt:lpstr>GIỚI THIỆU BÀI TOÁN</vt:lpstr>
      <vt:lpstr>CƠ SỞ DỮ LIỆU</vt:lpstr>
      <vt:lpstr>CƠ SỞ DỮ LIỆU</vt:lpstr>
      <vt:lpstr>CƠ SỞ LÝ THUYẾT</vt:lpstr>
      <vt:lpstr>CƠ SỞ LÝ THUYẾT</vt:lpstr>
      <vt:lpstr>CƠ SỞ LÝ THUYẾT</vt:lpstr>
      <vt:lpstr>CƠ SỞ LÝ THUYẾT</vt:lpstr>
      <vt:lpstr>CƠ SỞ LÝ THUYẾT</vt:lpstr>
      <vt:lpstr>CƠ SỞ LÝ THUYẾT</vt:lpstr>
      <vt:lpstr>CƠ SỞ LÝ THUYẾT</vt:lpstr>
      <vt:lpstr>RECURRENT NEURAL NETWORK  (RNN)</vt:lpstr>
      <vt:lpstr>RECURRENT NEURAL NETWORK (RNN)</vt:lpstr>
      <vt:lpstr>RECURRENT NEURAL NETWORK (RNN)</vt:lpstr>
      <vt:lpstr>RECURRENT NEURAL NETWORK (RNN)</vt:lpstr>
      <vt:lpstr>RECURRENT NEURAL NETWORK (RNN)</vt:lpstr>
      <vt:lpstr>RECURRENT NEURAL NETWORK (RNN)</vt:lpstr>
      <vt:lpstr>RECURRENT NEURAL NETWORK (RNN)</vt:lpstr>
      <vt:lpstr>RECURRENT NEURAL NETWORK (RNN)</vt:lpstr>
      <vt:lpstr>RECURRENT NEURAL NETWORK (RNN)</vt:lpstr>
      <vt:lpstr>RECURRENT NEURAL NETWORK (RNN)</vt:lpstr>
      <vt:lpstr>SIAMESE RECURRENT NEURAL NETWORK</vt:lpstr>
      <vt:lpstr>LONG SHORT-TERM MEMORY  (LSTM)</vt:lpstr>
      <vt:lpstr>LONG SHORT-TERM MEMORY  (LSTM)</vt:lpstr>
      <vt:lpstr>LONG SHORT-TERM MEMORY  (LSTM)</vt:lpstr>
      <vt:lpstr>LONG SHORT-TERM MEMORY  (LSTM)</vt:lpstr>
      <vt:lpstr>LONG SHORT-TERM MEMORY   (LSTM)</vt:lpstr>
      <vt:lpstr>LONG SHORT-TERM MEMORY  (LSTM)</vt:lpstr>
      <vt:lpstr>STACK RNN </vt:lpstr>
      <vt:lpstr>CONTRASTIVE LOSS FUNCTION</vt:lpstr>
      <vt:lpstr>CONTRASTIVE LOSS FUNCTION</vt:lpstr>
      <vt:lpstr>CONTRASTIVE LOSS FUNCTION</vt:lpstr>
      <vt:lpstr>ADAM OPTIMAL FUNCTION </vt:lpstr>
      <vt:lpstr>ADAM OPTIMAL FUNCTION </vt:lpstr>
      <vt:lpstr>MÔ HÌNH HUẤN LUYỆN </vt:lpstr>
      <vt:lpstr>TIỀN XỬ LÝ</vt:lpstr>
      <vt:lpstr>XỬ LÝ NGÔN NGỮ TỰ NHIÊN</vt:lpstr>
      <vt:lpstr>XỬ LÝ NGÔN NGỮ TỰ NHIÊN</vt:lpstr>
      <vt:lpstr>XỬ LÝ NGÔN NGỮ TỰ NHIÊN</vt:lpstr>
      <vt:lpstr>MÔ HÌNH KIỂM TRA</vt:lpstr>
      <vt:lpstr>KẾT QUẢ THỰC NGHIỆM</vt:lpstr>
      <vt:lpstr>KẾT LUẬN</vt:lpstr>
      <vt:lpstr>HƯỚNG PHÁT TRIỂN</vt:lpstr>
      <vt:lpstr>TÀI LIỆU THAM KHẢO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Quang Vinh</dc:creator>
  <cp:lastModifiedBy>Thịnh Nguyễn</cp:lastModifiedBy>
  <cp:revision>1442</cp:revision>
  <dcterms:created xsi:type="dcterms:W3CDTF">2015-09-13T11:23:10Z</dcterms:created>
  <dcterms:modified xsi:type="dcterms:W3CDTF">2019-07-12T08:57:07Z</dcterms:modified>
</cp:coreProperties>
</file>